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6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380" r:id="rId2"/>
    <p:sldId id="257" r:id="rId3"/>
    <p:sldId id="335" r:id="rId4"/>
    <p:sldId id="259" r:id="rId5"/>
    <p:sldId id="260" r:id="rId6"/>
    <p:sldId id="349" r:id="rId7"/>
    <p:sldId id="350" r:id="rId8"/>
    <p:sldId id="364" r:id="rId9"/>
    <p:sldId id="37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12192000" cy="6858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F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>
      <p:cViewPr>
        <p:scale>
          <a:sx n="79" d="100"/>
          <a:sy n="79" d="100"/>
        </p:scale>
        <p:origin x="560" y="6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685F1F-AC07-964E-89B8-EFFA90951914}" type="datetimeFigureOut">
              <a:rPr lang="es-ES" smtClean="0"/>
              <a:t>1/5/24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391AF-5BD7-3F4D-9AC5-50B4DD97F2E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8833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1462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36204" y="852423"/>
            <a:ext cx="11519591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1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14845" y="1779523"/>
            <a:ext cx="5303520" cy="358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E54E1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7A7AF40-AA69-3442-B768-E2C84B1E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92982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2B78233-A5DB-994B-BD41-02BB62B89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6E94D9-77ED-4844-97B3-F10D42E565D1}"/>
              </a:ext>
            </a:extLst>
          </p:cNvPr>
          <p:cNvSpPr txBox="1"/>
          <p:nvPr userDrawn="1"/>
        </p:nvSpPr>
        <p:spPr>
          <a:xfrm>
            <a:off x="329937" y="6202837"/>
            <a:ext cx="125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8507C16-89E1-4D43-9171-A1CEEE7C010C}" type="datetime1">
              <a:rPr lang="es-ES" sz="14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4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255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52758" y="224884"/>
            <a:ext cx="1015039" cy="40508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0168" y="816355"/>
            <a:ext cx="11096625" cy="1120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0168" y="1910588"/>
            <a:ext cx="10812145" cy="33172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1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36204" y="6425872"/>
            <a:ext cx="588644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1438826" y="6425872"/>
            <a:ext cx="454659" cy="2114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hyperlink" Target="http://www.usadellab.org/cms/?page=trimmomatic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cbi.nlm.nih.gov/sra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hyperlink" Target="http://www.ebi.ac.uk/submission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://www.ncbi.nlm.nih.gov/sra/SRP057267" TargetMode="Externa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5911E35-1556-9C46-AA83-C01215B09DED}"/>
              </a:ext>
            </a:extLst>
          </p:cNvPr>
          <p:cNvSpPr txBox="1"/>
          <p:nvPr/>
        </p:nvSpPr>
        <p:spPr>
          <a:xfrm>
            <a:off x="5950478" y="4774872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pex New"/>
                <a:ea typeface="+mj-ea"/>
                <a:cs typeface="+mj-cs"/>
              </a:rPr>
              <a:t>Dra. María </a:t>
            </a:r>
            <a:r>
              <a:rPr lang="es-ES" dirty="0" err="1">
                <a:latin typeface="Apex New"/>
                <a:ea typeface="+mj-ea"/>
                <a:cs typeface="+mj-cs"/>
              </a:rPr>
              <a:t>Lairón</a:t>
            </a:r>
            <a:r>
              <a:rPr lang="es-ES" dirty="0">
                <a:latin typeface="Apex New"/>
                <a:ea typeface="+mj-ea"/>
                <a:cs typeface="+mj-cs"/>
              </a:rPr>
              <a:t> Peris</a:t>
            </a:r>
          </a:p>
          <a:p>
            <a:r>
              <a:rPr lang="es-ES" dirty="0" err="1">
                <a:latin typeface="Apex New"/>
                <a:ea typeface="+mj-ea"/>
                <a:cs typeface="+mj-cs"/>
              </a:rPr>
              <a:t>maria.lairon@professor.universidadviu.com</a:t>
            </a:r>
            <a:endParaRPr lang="es-ES" dirty="0">
              <a:latin typeface="Apex New"/>
              <a:ea typeface="+mj-ea"/>
              <a:cs typeface="+mj-cs"/>
            </a:endParaRP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F5F6069F-BB47-E34D-A889-C63883D4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93" y="325097"/>
            <a:ext cx="11007170" cy="902393"/>
          </a:xfrm>
        </p:spPr>
        <p:txBody>
          <a:bodyPr/>
          <a:lstStyle/>
          <a:p>
            <a:r>
              <a:rPr lang="es-ES" sz="4800" dirty="0"/>
              <a:t>Máster en Bioinformática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1A0F4B86-AE2F-3948-8993-7AFE7A762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794" y="1306974"/>
            <a:ext cx="11490411" cy="563602"/>
          </a:xfrm>
        </p:spPr>
        <p:txBody>
          <a:bodyPr/>
          <a:lstStyle/>
          <a:p>
            <a:r>
              <a:rPr lang="es-ES_tradnl" b="1" dirty="0"/>
              <a:t> </a:t>
            </a:r>
            <a:endParaRPr lang="es-ES" dirty="0"/>
          </a:p>
          <a:p>
            <a:r>
              <a:rPr lang="es-ES" b="1" dirty="0"/>
              <a:t> Análisis de datos </a:t>
            </a:r>
            <a:r>
              <a:rPr lang="es-ES" b="1" dirty="0" err="1"/>
              <a:t>ómicos</a:t>
            </a:r>
            <a:r>
              <a:rPr lang="es-ES" b="1" dirty="0"/>
              <a:t> para poblaciones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C6CD89A9-538F-A841-AA70-63BC030F6B98}"/>
              </a:ext>
            </a:extLst>
          </p:cNvPr>
          <p:cNvSpPr txBox="1">
            <a:spLocks/>
          </p:cNvSpPr>
          <p:nvPr/>
        </p:nvSpPr>
        <p:spPr>
          <a:xfrm>
            <a:off x="446893" y="2415023"/>
            <a:ext cx="3256828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Curso académico 2024-25</a:t>
            </a:r>
          </a:p>
        </p:txBody>
      </p:sp>
    </p:spTree>
    <p:extLst>
      <p:ext uri="{BB962C8B-B14F-4D97-AF65-F5344CB8AC3E}">
        <p14:creationId xmlns:p14="http://schemas.microsoft.com/office/powerpoint/2010/main" val="486184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8826" y="6418579"/>
            <a:ext cx="4546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7/3/23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2758" y="224884"/>
            <a:ext cx="1015039" cy="40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6203" y="219963"/>
            <a:ext cx="571055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500"/>
              </a:spcBef>
            </a:pPr>
            <a:r>
              <a:rPr sz="2800" b="0" spc="-10" dirty="0">
                <a:solidFill>
                  <a:srgbClr val="E64F13"/>
                </a:solidFill>
                <a:latin typeface="Calibri"/>
                <a:cs typeface="Calibri"/>
              </a:rPr>
              <a:t>Proceso</a:t>
            </a:r>
            <a:r>
              <a:rPr sz="2800" b="0" spc="-5" dirty="0">
                <a:solidFill>
                  <a:srgbClr val="E64F13"/>
                </a:solidFill>
                <a:latin typeface="Calibri"/>
                <a:cs typeface="Calibri"/>
              </a:rPr>
              <a:t> </a:t>
            </a:r>
            <a:r>
              <a:rPr sz="2800" b="0" dirty="0">
                <a:solidFill>
                  <a:srgbClr val="E64F13"/>
                </a:solidFill>
                <a:latin typeface="Calibri"/>
                <a:cs typeface="Calibri"/>
              </a:rPr>
              <a:t>de</a:t>
            </a:r>
            <a:r>
              <a:rPr sz="2800" b="0" spc="-5" dirty="0">
                <a:solidFill>
                  <a:srgbClr val="E64F13"/>
                </a:solidFill>
                <a:latin typeface="Calibri"/>
                <a:cs typeface="Calibri"/>
              </a:rPr>
              <a:t> secuenciación</a:t>
            </a:r>
            <a:r>
              <a:rPr sz="2800" b="0" dirty="0">
                <a:solidFill>
                  <a:srgbClr val="E64F13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E64F13"/>
                </a:solidFill>
                <a:latin typeface="Calibri"/>
                <a:cs typeface="Calibri"/>
              </a:rPr>
              <a:t>en</a:t>
            </a:r>
            <a:r>
              <a:rPr sz="2800" b="0" dirty="0">
                <a:solidFill>
                  <a:srgbClr val="E64F13"/>
                </a:solidFill>
                <a:latin typeface="Calibri"/>
                <a:cs typeface="Calibri"/>
              </a:rPr>
              <a:t> un</a:t>
            </a:r>
            <a:r>
              <a:rPr sz="2800" b="0" spc="5" dirty="0">
                <a:solidFill>
                  <a:srgbClr val="E64F13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E64F13"/>
                </a:solidFill>
                <a:latin typeface="Calibri"/>
                <a:cs typeface="Calibri"/>
              </a:rPr>
              <a:t>equipo </a:t>
            </a:r>
            <a:r>
              <a:rPr sz="2800" b="0" spc="-620" dirty="0">
                <a:solidFill>
                  <a:srgbClr val="E64F13"/>
                </a:solidFill>
                <a:latin typeface="Calibri"/>
                <a:cs typeface="Calibri"/>
              </a:rPr>
              <a:t> </a:t>
            </a:r>
            <a:r>
              <a:rPr sz="2800" b="0" spc="-5" dirty="0">
                <a:solidFill>
                  <a:srgbClr val="E64F13"/>
                </a:solidFill>
                <a:latin typeface="Calibri"/>
                <a:cs typeface="Calibri"/>
              </a:rPr>
              <a:t>adecuado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6204" y="6418579"/>
            <a:ext cx="588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SI</a:t>
            </a:r>
            <a:r>
              <a:rPr sz="1200" spc="5" dirty="0">
                <a:latin typeface="Calibri"/>
                <a:cs typeface="Calibri"/>
              </a:rPr>
              <a:t>Ó</a:t>
            </a:r>
            <a:r>
              <a:rPr sz="1200" dirty="0">
                <a:latin typeface="Calibri"/>
                <a:cs typeface="Calibri"/>
              </a:rPr>
              <a:t>N 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19423" y="976161"/>
            <a:ext cx="7627533" cy="490567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45182" y="6116828"/>
            <a:ext cx="193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Santos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al.,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2020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8826" y="6418579"/>
            <a:ext cx="4546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7/3/23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2758" y="224884"/>
            <a:ext cx="1015039" cy="40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6203" y="206247"/>
            <a:ext cx="59099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Preparación </a:t>
            </a: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de</a:t>
            </a:r>
            <a:r>
              <a:rPr sz="3100" b="0" spc="-10" dirty="0">
                <a:solidFill>
                  <a:srgbClr val="E54E13"/>
                </a:solidFill>
                <a:latin typeface="Calibri"/>
                <a:cs typeface="Calibri"/>
              </a:rPr>
              <a:t> librerías</a:t>
            </a: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dirty="0">
                <a:solidFill>
                  <a:srgbClr val="E54E13"/>
                </a:solidFill>
                <a:latin typeface="Calibri"/>
                <a:cs typeface="Calibri"/>
              </a:rPr>
              <a:t>o </a:t>
            </a:r>
            <a:r>
              <a:rPr sz="3100" b="0" spc="-10" dirty="0">
                <a:solidFill>
                  <a:srgbClr val="E54E13"/>
                </a:solidFill>
                <a:latin typeface="Calibri"/>
                <a:cs typeface="Calibri"/>
              </a:rPr>
              <a:t>bibliotecas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2244" y="5187188"/>
            <a:ext cx="9800590" cy="12172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OBJETIVO: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1900"/>
              </a:lnSpc>
              <a:spcBef>
                <a:spcPts val="615"/>
              </a:spcBef>
            </a:pPr>
            <a:r>
              <a:rPr sz="1800" spc="-5" dirty="0">
                <a:latin typeface="Arial MT"/>
                <a:cs typeface="Arial MT"/>
              </a:rPr>
              <a:t>Obtener fragmentos cortos de ADN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secuenciar con equipos como los de Illumina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5" dirty="0">
                <a:latin typeface="Arial MT"/>
                <a:cs typeface="Arial MT"/>
              </a:rPr>
              <a:t>Ion </a:t>
            </a:r>
            <a:r>
              <a:rPr sz="1800" spc="-30" dirty="0">
                <a:latin typeface="Arial MT"/>
                <a:cs typeface="Arial MT"/>
              </a:rPr>
              <a:t>Torrent.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Creación de las bibliotecas </a:t>
            </a:r>
            <a:r>
              <a:rPr sz="1800" dirty="0">
                <a:latin typeface="Arial MT"/>
                <a:cs typeface="Arial MT"/>
              </a:rPr>
              <a:t>(o</a:t>
            </a:r>
            <a:r>
              <a:rPr sz="1800" spc="-5" dirty="0">
                <a:latin typeface="Arial MT"/>
                <a:cs typeface="Arial MT"/>
              </a:rPr>
              <a:t> librerías).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1800" spc="-5" dirty="0">
                <a:latin typeface="Arial MT"/>
                <a:cs typeface="Arial MT"/>
              </a:rPr>
              <a:t>Añadir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adaptadores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los extremos 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 fragmentos de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secuenciar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1848" y="1754079"/>
            <a:ext cx="2362701" cy="30162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072375" y="1865548"/>
            <a:ext cx="7071450" cy="27189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8826" y="6418579"/>
            <a:ext cx="4546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7/3/23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2758" y="224884"/>
            <a:ext cx="1015039" cy="40508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36203" y="206247"/>
            <a:ext cx="59099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Preparación </a:t>
            </a: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de</a:t>
            </a:r>
            <a:r>
              <a:rPr sz="3100" b="0" spc="-10" dirty="0">
                <a:solidFill>
                  <a:srgbClr val="E54E13"/>
                </a:solidFill>
                <a:latin typeface="Calibri"/>
                <a:cs typeface="Calibri"/>
              </a:rPr>
              <a:t> librerías</a:t>
            </a: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dirty="0">
                <a:solidFill>
                  <a:srgbClr val="E54E13"/>
                </a:solidFill>
                <a:latin typeface="Calibri"/>
                <a:cs typeface="Calibri"/>
              </a:rPr>
              <a:t>o </a:t>
            </a:r>
            <a:r>
              <a:rPr sz="3100" b="0" spc="-10" dirty="0">
                <a:solidFill>
                  <a:srgbClr val="E54E13"/>
                </a:solidFill>
                <a:latin typeface="Calibri"/>
                <a:cs typeface="Calibri"/>
              </a:rPr>
              <a:t>bibliotecas</a:t>
            </a:r>
            <a:endParaRPr sz="31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1226" y="687533"/>
            <a:ext cx="7420329" cy="477885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87300" y="5412740"/>
            <a:ext cx="9093835" cy="1113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Proceso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multiplexado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demultiplexado </a:t>
            </a: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Illumina.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135"/>
              </a:lnSpc>
            </a:pPr>
            <a:r>
              <a:rPr sz="1800" spc="-5" dirty="0">
                <a:latin typeface="Arial MT"/>
                <a:cs typeface="Arial MT"/>
              </a:rPr>
              <a:t>Realizar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pool </a:t>
            </a:r>
            <a:r>
              <a:rPr sz="1800" dirty="0">
                <a:latin typeface="Arial MT"/>
                <a:cs typeface="Arial MT"/>
              </a:rPr>
              <a:t>y </a:t>
            </a:r>
            <a:r>
              <a:rPr sz="1800" spc="-5" dirty="0">
                <a:latin typeface="Arial MT"/>
                <a:cs typeface="Arial MT"/>
              </a:rPr>
              <a:t>combinar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todas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 muestras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secuenciar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 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mismo </a:t>
            </a:r>
            <a:r>
              <a:rPr sz="1800" spc="-5" dirty="0">
                <a:latin typeface="Arial MT"/>
                <a:cs typeface="Arial MT"/>
              </a:rPr>
              <a:t>chip, </a:t>
            </a:r>
            <a:r>
              <a:rPr sz="1800" dirty="0">
                <a:latin typeface="Arial MT"/>
                <a:cs typeface="Arial MT"/>
              </a:rPr>
              <a:t>ya </a:t>
            </a:r>
            <a:r>
              <a:rPr sz="1800" spc="-5" dirty="0">
                <a:latin typeface="Arial MT"/>
                <a:cs typeface="Arial MT"/>
              </a:rPr>
              <a:t>que </a:t>
            </a:r>
            <a:r>
              <a:rPr sz="1800" dirty="0">
                <a:latin typeface="Arial MT"/>
                <a:cs typeface="Arial MT"/>
              </a:rPr>
              <a:t>se</a:t>
            </a:r>
            <a:endParaRPr sz="1800">
              <a:latin typeface="Arial MT"/>
              <a:cs typeface="Arial MT"/>
            </a:endParaRPr>
          </a:p>
          <a:p>
            <a:pPr marL="12700" marR="144780">
              <a:lnSpc>
                <a:spcPts val="2110"/>
              </a:lnSpc>
              <a:spcBef>
                <a:spcPts val="135"/>
              </a:spcBef>
            </a:pPr>
            <a:r>
              <a:rPr sz="1800" spc="-5" dirty="0">
                <a:latin typeface="Arial MT"/>
                <a:cs typeface="Arial MT"/>
              </a:rPr>
              <a:t>secuencian juntas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</a:t>
            </a:r>
            <a:r>
              <a:rPr sz="1800" dirty="0">
                <a:latin typeface="Arial MT"/>
                <a:cs typeface="Arial MT"/>
              </a:rPr>
              <a:t> mismo </a:t>
            </a:r>
            <a:r>
              <a:rPr sz="1800" i="1" spc="-5" dirty="0">
                <a:latin typeface="Arial"/>
                <a:cs typeface="Arial"/>
              </a:rPr>
              <a:t>run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5" dirty="0">
                <a:latin typeface="Arial MT"/>
                <a:cs typeface="Arial MT"/>
              </a:rPr>
              <a:t>carrera.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poder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distinguirlas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 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futuro,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cada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muestra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tiene un código de barras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barcode.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204" y="6418579"/>
            <a:ext cx="588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SI</a:t>
            </a:r>
            <a:r>
              <a:rPr sz="1200" spc="5" dirty="0">
                <a:latin typeface="Calibri"/>
                <a:cs typeface="Calibri"/>
              </a:rPr>
              <a:t>Ó</a:t>
            </a:r>
            <a:r>
              <a:rPr sz="1200" dirty="0">
                <a:latin typeface="Calibri"/>
                <a:cs typeface="Calibri"/>
              </a:rPr>
              <a:t>N 1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06247"/>
            <a:ext cx="331724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Diseño</a:t>
            </a:r>
            <a:r>
              <a:rPr sz="3100" b="0" spc="-7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experimental</a:t>
            </a:r>
            <a:endParaRPr sz="3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8855" y="1319783"/>
            <a:ext cx="5736336" cy="31089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15970" y="5156708"/>
            <a:ext cx="8319134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 MT"/>
                <a:cs typeface="Arial MT"/>
              </a:rPr>
              <a:t>Una vez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preparadas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librerías </a:t>
            </a:r>
            <a:r>
              <a:rPr sz="1800" dirty="0">
                <a:latin typeface="Arial MT"/>
                <a:cs typeface="Arial MT"/>
              </a:rPr>
              <a:t>y </a:t>
            </a:r>
            <a:r>
              <a:rPr sz="1800" spc="-5" dirty="0">
                <a:latin typeface="Arial MT"/>
                <a:cs typeface="Arial MT"/>
              </a:rPr>
              <a:t>secuenciados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datos,</a:t>
            </a:r>
            <a:r>
              <a:rPr sz="1800" dirty="0">
                <a:latin typeface="Arial MT"/>
                <a:cs typeface="Arial MT"/>
              </a:rPr>
              <a:t> ya</a:t>
            </a:r>
            <a:r>
              <a:rPr sz="1800" spc="-5" dirty="0">
                <a:latin typeface="Arial MT"/>
                <a:cs typeface="Arial MT"/>
              </a:rPr>
              <a:t> podemos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proseguir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 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calidad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-5" dirty="0">
                <a:latin typeface="Arial MT"/>
                <a:cs typeface="Arial MT"/>
              </a:rPr>
              <a:t> 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análisis de las secuencias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6204" y="6425872"/>
            <a:ext cx="58864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SI</a:t>
            </a:r>
            <a:r>
              <a:rPr sz="1200" spc="5" dirty="0">
                <a:latin typeface="Calibri"/>
                <a:cs typeface="Calibri"/>
              </a:rPr>
              <a:t>Ó</a:t>
            </a:r>
            <a:r>
              <a:rPr sz="1200" dirty="0">
                <a:latin typeface="Calibri"/>
                <a:cs typeface="Calibri"/>
              </a:rPr>
              <a:t>N 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06247"/>
            <a:ext cx="331724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Diseño</a:t>
            </a:r>
            <a:r>
              <a:rPr sz="3100" b="0" spc="-7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experimental</a:t>
            </a:r>
            <a:endParaRPr sz="3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38855" y="1319783"/>
            <a:ext cx="5736336" cy="310896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15970" y="5156708"/>
            <a:ext cx="8319134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latin typeface="Arial MT"/>
                <a:cs typeface="Arial MT"/>
              </a:rPr>
              <a:t>Una vez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preparadas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librerías </a:t>
            </a:r>
            <a:r>
              <a:rPr sz="1800" dirty="0">
                <a:latin typeface="Arial MT"/>
                <a:cs typeface="Arial MT"/>
              </a:rPr>
              <a:t>y </a:t>
            </a:r>
            <a:r>
              <a:rPr sz="1800" spc="-5" dirty="0">
                <a:latin typeface="Arial MT"/>
                <a:cs typeface="Arial MT"/>
              </a:rPr>
              <a:t>secuenciados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datos,</a:t>
            </a:r>
            <a:r>
              <a:rPr sz="1800" dirty="0">
                <a:latin typeface="Arial MT"/>
                <a:cs typeface="Arial MT"/>
              </a:rPr>
              <a:t> ya</a:t>
            </a:r>
            <a:r>
              <a:rPr sz="1800" spc="-5" dirty="0">
                <a:latin typeface="Arial MT"/>
                <a:cs typeface="Arial MT"/>
              </a:rPr>
              <a:t> podemos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proseguir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 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control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calidad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-5" dirty="0">
                <a:latin typeface="Arial MT"/>
                <a:cs typeface="Arial MT"/>
              </a:rPr>
              <a:t> 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análisis de las secuencias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6204" y="6425872"/>
            <a:ext cx="588645" cy="211454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SI</a:t>
            </a:r>
            <a:r>
              <a:rPr sz="1200" spc="5" dirty="0">
                <a:latin typeface="Calibri"/>
                <a:cs typeface="Calibri"/>
              </a:rPr>
              <a:t>Ó</a:t>
            </a:r>
            <a:r>
              <a:rPr sz="1200" dirty="0">
                <a:latin typeface="Calibri"/>
                <a:cs typeface="Calibri"/>
              </a:rPr>
              <a:t>N 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42176" y="1291844"/>
            <a:ext cx="4820920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Análisis</a:t>
            </a:r>
            <a:r>
              <a:rPr sz="1800" b="1" spc="-2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primario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"/>
              <a:cs typeface="Arial"/>
            </a:endParaRPr>
          </a:p>
          <a:p>
            <a:pPr marL="279400" indent="-266700">
              <a:lnSpc>
                <a:spcPts val="2125"/>
              </a:lnSpc>
              <a:buChar char="-"/>
              <a:tabLst>
                <a:tab pos="278765" algn="l"/>
                <a:tab pos="279400" algn="l"/>
              </a:tabLst>
            </a:pPr>
            <a:r>
              <a:rPr sz="1800" spc="-5" dirty="0">
                <a:latin typeface="Arial MT"/>
                <a:cs typeface="Arial MT"/>
              </a:rPr>
              <a:t>Control 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calidad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lecturas.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ts val="2125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Filtrado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-5" dirty="0">
                <a:latin typeface="Arial MT"/>
                <a:cs typeface="Arial MT"/>
              </a:rPr>
              <a:t> preprocesado 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esas lecturas:</a:t>
            </a:r>
            <a:endParaRPr sz="1800">
              <a:latin typeface="Arial MT"/>
              <a:cs typeface="Arial MT"/>
            </a:endParaRPr>
          </a:p>
          <a:p>
            <a:pPr marL="298450" marR="5080">
              <a:lnSpc>
                <a:spcPct val="99400"/>
              </a:lnSpc>
              <a:spcBef>
                <a:spcPts val="65"/>
              </a:spcBef>
            </a:pPr>
            <a:r>
              <a:rPr sz="1800" b="1" spc="-5" dirty="0">
                <a:latin typeface="Arial"/>
                <a:cs typeface="Arial"/>
              </a:rPr>
              <a:t>Recortar </a:t>
            </a:r>
            <a:r>
              <a:rPr sz="1800" b="1" dirty="0">
                <a:latin typeface="Arial"/>
                <a:cs typeface="Arial"/>
              </a:rPr>
              <a:t>los</a:t>
            </a:r>
            <a:r>
              <a:rPr sz="1800" b="1" spc="-5" dirty="0">
                <a:latin typeface="Arial"/>
                <a:cs typeface="Arial"/>
              </a:rPr>
              <a:t> adaptadores,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descartar las 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lecturas cortas </a:t>
            </a:r>
            <a:r>
              <a:rPr sz="1800" b="1" dirty="0">
                <a:latin typeface="Arial"/>
                <a:cs typeface="Arial"/>
              </a:rPr>
              <a:t>y de baja </a:t>
            </a:r>
            <a:r>
              <a:rPr sz="1800" b="1" spc="-5" dirty="0">
                <a:latin typeface="Arial"/>
                <a:cs typeface="Arial"/>
              </a:rPr>
              <a:t>calidad, recortar </a:t>
            </a:r>
            <a:r>
              <a:rPr sz="1800" b="1" spc="-490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las bases </a:t>
            </a:r>
            <a:r>
              <a:rPr sz="1800" b="1" spc="-5" dirty="0">
                <a:latin typeface="Arial"/>
                <a:cs typeface="Arial"/>
              </a:rPr>
              <a:t>nucleotídicas </a:t>
            </a:r>
            <a:r>
              <a:rPr sz="1800" spc="-5" dirty="0">
                <a:latin typeface="Arial MT"/>
                <a:cs typeface="Arial MT"/>
              </a:rPr>
              <a:t>presentes en los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extremos de las lecturas que tienen peor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calidad,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etc</a:t>
            </a:r>
            <a:endParaRPr sz="1800">
              <a:latin typeface="Arial MT"/>
              <a:cs typeface="Arial MT"/>
            </a:endParaRPr>
          </a:p>
          <a:p>
            <a:pPr marL="298450" marR="81280" indent="-285750">
              <a:lnSpc>
                <a:spcPct val="1022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Se realiza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partir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los archivos .fastq con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distintos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programas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00616" y="1397066"/>
            <a:ext cx="4009405" cy="389776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42176" y="1557020"/>
            <a:ext cx="5360035" cy="441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E54E13"/>
                </a:solidFill>
                <a:latin typeface="Arial"/>
                <a:cs typeface="Arial"/>
              </a:rPr>
              <a:t>Trimmomatic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750">
              <a:latin typeface="Arial"/>
              <a:cs typeface="Arial"/>
            </a:endParaRPr>
          </a:p>
          <a:p>
            <a:pPr marL="298450" marR="219710" indent="-285750">
              <a:lnSpc>
                <a:spcPct val="99800"/>
              </a:lnSpc>
            </a:pPr>
            <a:r>
              <a:rPr sz="1800" dirty="0">
                <a:latin typeface="Courier New"/>
                <a:cs typeface="Courier New"/>
              </a:rPr>
              <a:t>-</a:t>
            </a:r>
            <a:r>
              <a:rPr sz="1800" spc="8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java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-jar</a:t>
            </a:r>
            <a:r>
              <a:rPr sz="1800" spc="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trimmomatic-0.35.jar</a:t>
            </a:r>
            <a:r>
              <a:rPr sz="1800" spc="10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PE</a:t>
            </a:r>
            <a:r>
              <a:rPr sz="1800" spc="1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- </a:t>
            </a:r>
            <a:r>
              <a:rPr sz="1800" spc="-106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phred33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input_forward.fq.gz 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input_reverse.fq.gz 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output_forward_paired.fq.gz 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output_forward_unpaired.fq.gz 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output_reverse_paired.fq.gz 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output_reverse_unpaired.fq.gz 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ILLUMINACLIP:TruSeq3-PE.fa:2:30:10 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LEADING:3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TRAILING:3 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SLIDINGWINDOW:4:15</a:t>
            </a:r>
            <a:r>
              <a:rPr sz="1800" spc="5" dirty="0">
                <a:latin typeface="Courier New"/>
                <a:cs typeface="Courier New"/>
              </a:rPr>
              <a:t> </a:t>
            </a:r>
            <a:r>
              <a:rPr sz="1800" dirty="0">
                <a:latin typeface="Courier New"/>
                <a:cs typeface="Courier New"/>
              </a:rPr>
              <a:t>MINLEN:36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1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tabLst>
                <a:tab pos="297815" algn="l"/>
              </a:tabLst>
            </a:pPr>
            <a:r>
              <a:rPr sz="1800" dirty="0">
                <a:latin typeface="Arial MT"/>
                <a:cs typeface="Arial MT"/>
              </a:rPr>
              <a:t>-	</a:t>
            </a:r>
            <a:r>
              <a:rPr sz="1800" spc="-10" dirty="0">
                <a:latin typeface="Arial MT"/>
                <a:cs typeface="Arial MT"/>
                <a:hlinkClick r:id="rId2"/>
              </a:rPr>
              <a:t>http://www.usadellab.org/cms/?page=trimmomatic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13992" y="2075094"/>
            <a:ext cx="4995958" cy="334375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42176" y="1291844"/>
            <a:ext cx="3727450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Análisis</a:t>
            </a:r>
            <a:r>
              <a:rPr sz="1800" b="1" spc="-2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primario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fastQC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Depende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entorno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java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Genera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informes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formato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.html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6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Courier New"/>
                <a:cs typeface="Courier New"/>
              </a:rPr>
              <a:t>fastqc</a:t>
            </a:r>
            <a:endParaRPr sz="1800">
              <a:latin typeface="Courier New"/>
              <a:cs typeface="Courier Ne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9932" y="1356348"/>
            <a:ext cx="6659716" cy="457090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42178" y="1291844"/>
            <a:ext cx="1880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Análisis</a:t>
            </a:r>
            <a:r>
              <a:rPr sz="1800" b="1" spc="-3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primario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2178" y="2383028"/>
            <a:ext cx="391858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30" dirty="0">
                <a:solidFill>
                  <a:srgbClr val="E54E13"/>
                </a:solidFill>
                <a:latin typeface="Arial"/>
                <a:cs typeface="Arial"/>
              </a:rPr>
              <a:t>Trim</a:t>
            </a:r>
            <a:r>
              <a:rPr sz="1800" b="1" spc="-5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Galore</a:t>
            </a:r>
            <a:endParaRPr sz="1800">
              <a:latin typeface="Arial"/>
              <a:cs typeface="Arial"/>
            </a:endParaRPr>
          </a:p>
          <a:p>
            <a:pPr marL="298450" marR="5080" indent="-285750">
              <a:lnSpc>
                <a:spcPct val="98500"/>
              </a:lnSpc>
              <a:spcBef>
                <a:spcPts val="80"/>
              </a:spcBef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Programa escrito en perl que es un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wrapper de Cutadapt </a:t>
            </a:r>
            <a:r>
              <a:rPr sz="1800" dirty="0">
                <a:latin typeface="Arial MT"/>
                <a:cs typeface="Arial MT"/>
              </a:rPr>
              <a:t>y </a:t>
            </a:r>
            <a:r>
              <a:rPr sz="1800" spc="-5" dirty="0">
                <a:latin typeface="Arial MT"/>
                <a:cs typeface="Arial MT"/>
              </a:rPr>
              <a:t>fastQC para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 puedan funcionar de manera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correcta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5427" y="1129074"/>
            <a:ext cx="6133134" cy="45998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2176" y="1291844"/>
            <a:ext cx="9875520" cy="3853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Análisis</a:t>
            </a:r>
            <a:r>
              <a:rPr sz="1800" b="1" spc="-2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secundario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Etapa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procesamiento de las lecturas </a:t>
            </a:r>
            <a:r>
              <a:rPr sz="1800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 datos </a:t>
            </a:r>
            <a:r>
              <a:rPr sz="1800" dirty="0">
                <a:latin typeface="Arial MT"/>
                <a:cs typeface="Arial MT"/>
              </a:rPr>
              <a:t>ya</a:t>
            </a:r>
            <a:r>
              <a:rPr sz="1800" spc="-5" dirty="0">
                <a:latin typeface="Arial MT"/>
                <a:cs typeface="Arial MT"/>
              </a:rPr>
              <a:t> depurados.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298450" marR="5080" indent="-285750">
              <a:lnSpc>
                <a:spcPct val="1022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Es muy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variable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según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llevemos</a:t>
            </a:r>
            <a:r>
              <a:rPr sz="1800" dirty="0">
                <a:latin typeface="Arial MT"/>
                <a:cs typeface="Arial MT"/>
              </a:rPr>
              <a:t> a</a:t>
            </a:r>
            <a:r>
              <a:rPr sz="1800" spc="-5" dirty="0">
                <a:latin typeface="Arial MT"/>
                <a:cs typeface="Arial MT"/>
              </a:rPr>
              <a:t> cabo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estudio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metagenómico</a:t>
            </a:r>
            <a:r>
              <a:rPr sz="1800" dirty="0">
                <a:latin typeface="Arial MT"/>
                <a:cs typeface="Arial MT"/>
              </a:rPr>
              <a:t> o</a:t>
            </a:r>
            <a:r>
              <a:rPr sz="1800" spc="-5" dirty="0">
                <a:latin typeface="Arial MT"/>
                <a:cs typeface="Arial MT"/>
              </a:rPr>
              <a:t> metataxonómico</a:t>
            </a:r>
            <a:r>
              <a:rPr sz="1800" dirty="0">
                <a:latin typeface="Arial MT"/>
                <a:cs typeface="Arial MT"/>
              </a:rPr>
              <a:t> y </a:t>
            </a:r>
            <a:r>
              <a:rPr sz="1800" spc="-5" dirty="0">
                <a:latin typeface="Arial MT"/>
                <a:cs typeface="Arial MT"/>
              </a:rPr>
              <a:t>según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nuestra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finalidad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Arial MT"/>
              <a:buChar char="-"/>
            </a:pPr>
            <a:endParaRPr sz="1850">
              <a:latin typeface="Arial MT"/>
              <a:cs typeface="Arial MT"/>
            </a:endParaRPr>
          </a:p>
          <a:p>
            <a:pPr marL="298450" marR="81280" indent="-285750">
              <a:lnSpc>
                <a:spcPct val="994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estudios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metagenómicos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comprende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ensamblaje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b="1" spc="-5" dirty="0">
                <a:latin typeface="Arial"/>
                <a:cs typeface="Arial"/>
              </a:rPr>
              <a:t>perfil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taxonómico</a:t>
            </a:r>
            <a:r>
              <a:rPr sz="1800" spc="-5" dirty="0">
                <a:latin typeface="Arial MT"/>
                <a:cs typeface="Arial MT"/>
              </a:rPr>
              <a:t>,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b="1" spc="-5" dirty="0">
                <a:latin typeface="Arial"/>
                <a:cs typeface="Arial"/>
              </a:rPr>
              <a:t>anotación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nivel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especie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presentes en</a:t>
            </a:r>
            <a:r>
              <a:rPr sz="1800" dirty="0">
                <a:latin typeface="Arial MT"/>
                <a:cs typeface="Arial MT"/>
              </a:rPr>
              <a:t> la </a:t>
            </a:r>
            <a:r>
              <a:rPr sz="1800" spc="-5" dirty="0">
                <a:latin typeface="Arial MT"/>
                <a:cs typeface="Arial MT"/>
              </a:rPr>
              <a:t>muestra,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comparación con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bases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datos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referencia,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-"/>
            </a:pPr>
            <a:endParaRPr sz="1850">
              <a:latin typeface="Arial MT"/>
              <a:cs typeface="Arial MT"/>
            </a:endParaRPr>
          </a:p>
          <a:p>
            <a:pPr marL="298450" marR="373380" indent="-285750">
              <a:lnSpc>
                <a:spcPct val="994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En estudios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metataxonómicos consiste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 </a:t>
            </a:r>
            <a:r>
              <a:rPr sz="1800" dirty="0">
                <a:latin typeface="Arial MT"/>
                <a:cs typeface="Arial MT"/>
              </a:rPr>
              <a:t>la </a:t>
            </a:r>
            <a:r>
              <a:rPr sz="1800" b="1" spc="-5" dirty="0">
                <a:latin typeface="Arial"/>
                <a:cs typeface="Arial"/>
              </a:rPr>
              <a:t>asignación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de las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lecturas 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operational 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taxonomic units</a:t>
            </a:r>
            <a:r>
              <a:rPr sz="1800" i="1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OTUs</a:t>
            </a:r>
            <a:r>
              <a:rPr sz="1800" spc="-5" dirty="0">
                <a:latin typeface="Arial MT"/>
                <a:cs typeface="Arial MT"/>
              </a:rPr>
              <a:t>),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 son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secuencias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97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99%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identidad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5" dirty="0">
                <a:latin typeface="Arial MT"/>
                <a:cs typeface="Arial MT"/>
              </a:rPr>
              <a:t>en </a:t>
            </a:r>
            <a:r>
              <a:rPr sz="1800" i="1" spc="-5" dirty="0">
                <a:latin typeface="Arial"/>
                <a:cs typeface="Arial"/>
              </a:rPr>
              <a:t>amplicon </a:t>
            </a:r>
            <a:r>
              <a:rPr sz="1800" i="1" spc="-49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sequence variants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ASVs</a:t>
            </a:r>
            <a:r>
              <a:rPr sz="1800" spc="-5" dirty="0">
                <a:latin typeface="Arial MT"/>
                <a:cs typeface="Arial MT"/>
              </a:rPr>
              <a:t>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 agrupan secuencias idénticas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8826" y="6418579"/>
            <a:ext cx="4546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7/3/23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11967845" cy="6858000"/>
            <a:chOff x="0" y="0"/>
            <a:chExt cx="11967845" cy="6858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952758" y="224884"/>
              <a:ext cx="1015039" cy="40508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1840772" cy="685799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155700" marR="5080" indent="-1143000">
              <a:lnSpc>
                <a:spcPts val="4300"/>
              </a:lnSpc>
              <a:spcBef>
                <a:spcPts val="215"/>
              </a:spcBef>
              <a:tabLst>
                <a:tab pos="1155065" algn="l"/>
              </a:tabLst>
            </a:pPr>
            <a:r>
              <a:rPr spc="-50" dirty="0"/>
              <a:t>1.	</a:t>
            </a:r>
            <a:r>
              <a:rPr spc="-100" dirty="0"/>
              <a:t>Introducción</a:t>
            </a:r>
            <a:r>
              <a:rPr spc="-195" dirty="0"/>
              <a:t> </a:t>
            </a:r>
            <a:r>
              <a:rPr spc="-55" dirty="0"/>
              <a:t>al</a:t>
            </a:r>
            <a:r>
              <a:rPr spc="-190" dirty="0"/>
              <a:t> </a:t>
            </a:r>
            <a:r>
              <a:rPr spc="-90" dirty="0"/>
              <a:t>análisis</a:t>
            </a:r>
            <a:r>
              <a:rPr spc="-190" dirty="0"/>
              <a:t> </a:t>
            </a:r>
            <a:r>
              <a:rPr spc="-50" dirty="0"/>
              <a:t>de</a:t>
            </a:r>
            <a:r>
              <a:rPr spc="-200" dirty="0"/>
              <a:t> </a:t>
            </a:r>
            <a:r>
              <a:rPr spc="-95" dirty="0"/>
              <a:t>datos</a:t>
            </a:r>
            <a:r>
              <a:rPr spc="-210" dirty="0"/>
              <a:t> </a:t>
            </a:r>
            <a:r>
              <a:rPr spc="-90" dirty="0"/>
              <a:t>ómicos</a:t>
            </a:r>
            <a:r>
              <a:rPr spc="-200" dirty="0"/>
              <a:t> </a:t>
            </a:r>
            <a:r>
              <a:rPr spc="-50" dirty="0"/>
              <a:t>de</a:t>
            </a:r>
            <a:r>
              <a:rPr spc="-195" dirty="0"/>
              <a:t> </a:t>
            </a:r>
            <a:r>
              <a:rPr spc="-95" dirty="0"/>
              <a:t>poblaciones. </a:t>
            </a:r>
            <a:r>
              <a:rPr spc="-800" dirty="0"/>
              <a:t> </a:t>
            </a:r>
            <a:r>
              <a:rPr spc="-95" dirty="0"/>
              <a:t>D</a:t>
            </a:r>
            <a:r>
              <a:rPr spc="-105" dirty="0"/>
              <a:t>i</a:t>
            </a:r>
            <a:r>
              <a:rPr spc="-100" dirty="0"/>
              <a:t>s</a:t>
            </a:r>
            <a:r>
              <a:rPr spc="-105" dirty="0"/>
              <a:t>e</a:t>
            </a:r>
            <a:r>
              <a:rPr spc="-100" dirty="0"/>
              <a:t>ño</a:t>
            </a:r>
            <a:r>
              <a:rPr dirty="0"/>
              <a:t>s</a:t>
            </a:r>
            <a:r>
              <a:rPr spc="-204" dirty="0"/>
              <a:t> </a:t>
            </a:r>
            <a:r>
              <a:rPr spc="-160" dirty="0"/>
              <a:t>e</a:t>
            </a:r>
            <a:r>
              <a:rPr spc="-110" dirty="0"/>
              <a:t>x</a:t>
            </a:r>
            <a:r>
              <a:rPr spc="-100" dirty="0"/>
              <a:t>p</a:t>
            </a:r>
            <a:r>
              <a:rPr spc="-105" dirty="0"/>
              <a:t>e</a:t>
            </a:r>
            <a:r>
              <a:rPr spc="-110" dirty="0"/>
              <a:t>r</a:t>
            </a:r>
            <a:r>
              <a:rPr spc="-100" dirty="0"/>
              <a:t>i</a:t>
            </a:r>
            <a:r>
              <a:rPr spc="-110" dirty="0"/>
              <a:t>m</a:t>
            </a:r>
            <a:r>
              <a:rPr spc="-105" dirty="0"/>
              <a:t>e</a:t>
            </a:r>
            <a:r>
              <a:rPr spc="-130" dirty="0"/>
              <a:t>n</a:t>
            </a:r>
            <a:r>
              <a:rPr spc="-135" dirty="0"/>
              <a:t>t</a:t>
            </a:r>
            <a:r>
              <a:rPr spc="-105" dirty="0"/>
              <a:t>a</a:t>
            </a:r>
            <a:r>
              <a:rPr spc="-100" dirty="0"/>
              <a:t>l</a:t>
            </a:r>
            <a:r>
              <a:rPr spc="-105" dirty="0"/>
              <a:t>e</a:t>
            </a:r>
            <a:r>
              <a:rPr dirty="0"/>
              <a:t>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55700" indent="-1143000">
              <a:lnSpc>
                <a:spcPts val="4310"/>
              </a:lnSpc>
              <a:spcBef>
                <a:spcPts val="100"/>
              </a:spcBef>
              <a:buAutoNum type="arabicPeriod" startAt="2"/>
              <a:tabLst>
                <a:tab pos="1155065" algn="l"/>
                <a:tab pos="1155700" algn="l"/>
              </a:tabLst>
            </a:pPr>
            <a:r>
              <a:rPr i="0" spc="-100" dirty="0">
                <a:latin typeface="Calibri"/>
                <a:cs typeface="Calibri"/>
              </a:rPr>
              <a:t>M</a:t>
            </a:r>
            <a:r>
              <a:rPr i="0" spc="-125" dirty="0">
                <a:latin typeface="Calibri"/>
                <a:cs typeface="Calibri"/>
              </a:rPr>
              <a:t>e</a:t>
            </a:r>
            <a:r>
              <a:rPr i="0" spc="-135" dirty="0">
                <a:latin typeface="Calibri"/>
                <a:cs typeface="Calibri"/>
              </a:rPr>
              <a:t>t</a:t>
            </a:r>
            <a:r>
              <a:rPr i="0" spc="-105" dirty="0">
                <a:latin typeface="Calibri"/>
                <a:cs typeface="Calibri"/>
              </a:rPr>
              <a:t>a</a:t>
            </a:r>
            <a:r>
              <a:rPr i="0" spc="-135" dirty="0">
                <a:latin typeface="Calibri"/>
                <a:cs typeface="Calibri"/>
              </a:rPr>
              <a:t>g</a:t>
            </a:r>
            <a:r>
              <a:rPr i="0" spc="-105" dirty="0">
                <a:latin typeface="Calibri"/>
                <a:cs typeface="Calibri"/>
              </a:rPr>
              <a:t>e</a:t>
            </a:r>
            <a:r>
              <a:rPr i="0" spc="-100" dirty="0">
                <a:latin typeface="Calibri"/>
                <a:cs typeface="Calibri"/>
              </a:rPr>
              <a:t>nó</a:t>
            </a:r>
            <a:r>
              <a:rPr i="0" spc="-110" dirty="0">
                <a:latin typeface="Calibri"/>
                <a:cs typeface="Calibri"/>
              </a:rPr>
              <a:t>m</a:t>
            </a:r>
            <a:r>
              <a:rPr i="0" spc="-100" dirty="0">
                <a:latin typeface="Calibri"/>
                <a:cs typeface="Calibri"/>
              </a:rPr>
              <a:t>i</a:t>
            </a:r>
            <a:r>
              <a:rPr i="0" spc="-120" dirty="0">
                <a:latin typeface="Calibri"/>
                <a:cs typeface="Calibri"/>
              </a:rPr>
              <a:t>c</a:t>
            </a:r>
            <a:r>
              <a:rPr i="0" dirty="0">
                <a:latin typeface="Calibri"/>
                <a:cs typeface="Calibri"/>
              </a:rPr>
              <a:t>a</a:t>
            </a:r>
            <a:r>
              <a:rPr i="0" spc="-200" dirty="0">
                <a:latin typeface="Calibri"/>
                <a:cs typeface="Calibri"/>
              </a:rPr>
              <a:t> </a:t>
            </a:r>
            <a:r>
              <a:rPr spc="-100" dirty="0"/>
              <a:t>(whol</a:t>
            </a:r>
            <a:r>
              <a:rPr dirty="0"/>
              <a:t>e</a:t>
            </a:r>
            <a:r>
              <a:rPr spc="-210" dirty="0"/>
              <a:t> </a:t>
            </a:r>
            <a:r>
              <a:rPr spc="-105" dirty="0"/>
              <a:t>ge</a:t>
            </a:r>
            <a:r>
              <a:rPr spc="-100" dirty="0"/>
              <a:t>no</a:t>
            </a:r>
            <a:r>
              <a:rPr spc="-110" dirty="0"/>
              <a:t>m</a:t>
            </a:r>
            <a:r>
              <a:rPr dirty="0"/>
              <a:t>e</a:t>
            </a:r>
            <a:r>
              <a:rPr spc="-210" dirty="0"/>
              <a:t> </a:t>
            </a:r>
            <a:r>
              <a:rPr spc="-110" dirty="0"/>
              <a:t>se</a:t>
            </a:r>
            <a:r>
              <a:rPr spc="-105" dirty="0"/>
              <a:t>q</a:t>
            </a:r>
            <a:r>
              <a:rPr spc="-100" dirty="0"/>
              <a:t>u</a:t>
            </a:r>
            <a:r>
              <a:rPr spc="-110" dirty="0"/>
              <a:t>e</a:t>
            </a:r>
            <a:r>
              <a:rPr spc="-100" dirty="0"/>
              <a:t>n</a:t>
            </a:r>
            <a:r>
              <a:rPr spc="-95" dirty="0"/>
              <a:t>c</a:t>
            </a:r>
            <a:r>
              <a:rPr spc="-100" dirty="0"/>
              <a:t>in</a:t>
            </a:r>
            <a:r>
              <a:rPr spc="-95" dirty="0"/>
              <a:t>g</a:t>
            </a:r>
            <a:r>
              <a:rPr i="0" dirty="0">
                <a:latin typeface="Calibri"/>
                <a:cs typeface="Calibri"/>
              </a:rPr>
              <a:t>)</a:t>
            </a:r>
          </a:p>
          <a:p>
            <a:pPr marL="1155700" indent="-1143000">
              <a:lnSpc>
                <a:spcPts val="4295"/>
              </a:lnSpc>
              <a:buAutoNum type="arabicPeriod" startAt="2"/>
              <a:tabLst>
                <a:tab pos="1155065" algn="l"/>
                <a:tab pos="1155700" algn="l"/>
              </a:tabLst>
            </a:pPr>
            <a:r>
              <a:rPr i="0" spc="-114" dirty="0">
                <a:latin typeface="Calibri"/>
                <a:cs typeface="Calibri"/>
              </a:rPr>
              <a:t>Metataxonómica</a:t>
            </a:r>
          </a:p>
          <a:p>
            <a:pPr marL="1155700" marR="756920" indent="-1143000">
              <a:lnSpc>
                <a:spcPts val="4390"/>
              </a:lnSpc>
              <a:spcBef>
                <a:spcPts val="75"/>
              </a:spcBef>
              <a:buAutoNum type="arabicPeriod" startAt="2"/>
              <a:tabLst>
                <a:tab pos="1155065" algn="l"/>
                <a:tab pos="1155700" algn="l"/>
              </a:tabLst>
            </a:pPr>
            <a:r>
              <a:rPr i="0" spc="-95" dirty="0">
                <a:latin typeface="Calibri"/>
                <a:cs typeface="Calibri"/>
              </a:rPr>
              <a:t>A</a:t>
            </a:r>
            <a:r>
              <a:rPr i="0" spc="-100" dirty="0">
                <a:latin typeface="Calibri"/>
                <a:cs typeface="Calibri"/>
              </a:rPr>
              <a:t>n</a:t>
            </a:r>
            <a:r>
              <a:rPr i="0" spc="-105" dirty="0">
                <a:latin typeface="Calibri"/>
                <a:cs typeface="Calibri"/>
              </a:rPr>
              <a:t>á</a:t>
            </a:r>
            <a:r>
              <a:rPr i="0" spc="-100" dirty="0">
                <a:latin typeface="Calibri"/>
                <a:cs typeface="Calibri"/>
              </a:rPr>
              <a:t>lisi</a:t>
            </a:r>
            <a:r>
              <a:rPr i="0" dirty="0">
                <a:latin typeface="Calibri"/>
                <a:cs typeface="Calibri"/>
              </a:rPr>
              <a:t>s</a:t>
            </a:r>
            <a:r>
              <a:rPr i="0" spc="-200" dirty="0">
                <a:latin typeface="Calibri"/>
                <a:cs typeface="Calibri"/>
              </a:rPr>
              <a:t> </a:t>
            </a:r>
            <a:r>
              <a:rPr i="0" dirty="0">
                <a:latin typeface="Calibri"/>
                <a:cs typeface="Calibri"/>
              </a:rPr>
              <a:t>e</a:t>
            </a:r>
            <a:r>
              <a:rPr i="0" spc="-204" dirty="0">
                <a:latin typeface="Calibri"/>
                <a:cs typeface="Calibri"/>
              </a:rPr>
              <a:t> </a:t>
            </a:r>
            <a:r>
              <a:rPr i="0" spc="-100" dirty="0">
                <a:latin typeface="Calibri"/>
                <a:cs typeface="Calibri"/>
              </a:rPr>
              <a:t>i</a:t>
            </a:r>
            <a:r>
              <a:rPr i="0" spc="-130" dirty="0">
                <a:latin typeface="Calibri"/>
                <a:cs typeface="Calibri"/>
              </a:rPr>
              <a:t>n</a:t>
            </a:r>
            <a:r>
              <a:rPr i="0" spc="-145" dirty="0">
                <a:latin typeface="Calibri"/>
                <a:cs typeface="Calibri"/>
              </a:rPr>
              <a:t>t</a:t>
            </a:r>
            <a:r>
              <a:rPr i="0" spc="-100" dirty="0">
                <a:latin typeface="Calibri"/>
                <a:cs typeface="Calibri"/>
              </a:rPr>
              <a:t>e</a:t>
            </a:r>
            <a:r>
              <a:rPr i="0" spc="-110" dirty="0">
                <a:latin typeface="Calibri"/>
                <a:cs typeface="Calibri"/>
              </a:rPr>
              <a:t>r</a:t>
            </a:r>
            <a:r>
              <a:rPr i="0" spc="-100" dirty="0">
                <a:latin typeface="Calibri"/>
                <a:cs typeface="Calibri"/>
              </a:rPr>
              <a:t>p</a:t>
            </a:r>
            <a:r>
              <a:rPr i="0" spc="-150" dirty="0">
                <a:latin typeface="Calibri"/>
                <a:cs typeface="Calibri"/>
              </a:rPr>
              <a:t>r</a:t>
            </a:r>
            <a:r>
              <a:rPr i="0" spc="-125" dirty="0">
                <a:latin typeface="Calibri"/>
                <a:cs typeface="Calibri"/>
              </a:rPr>
              <a:t>e</a:t>
            </a:r>
            <a:r>
              <a:rPr i="0" spc="-135" dirty="0">
                <a:latin typeface="Calibri"/>
                <a:cs typeface="Calibri"/>
              </a:rPr>
              <a:t>t</a:t>
            </a:r>
            <a:r>
              <a:rPr i="0" spc="-105" dirty="0">
                <a:latin typeface="Calibri"/>
                <a:cs typeface="Calibri"/>
              </a:rPr>
              <a:t>a</a:t>
            </a:r>
            <a:r>
              <a:rPr i="0" spc="-95" dirty="0">
                <a:latin typeface="Calibri"/>
                <a:cs typeface="Calibri"/>
              </a:rPr>
              <a:t>c</a:t>
            </a:r>
            <a:r>
              <a:rPr i="0" spc="-100" dirty="0">
                <a:latin typeface="Calibri"/>
                <a:cs typeface="Calibri"/>
              </a:rPr>
              <a:t>ió</a:t>
            </a:r>
            <a:r>
              <a:rPr i="0" dirty="0">
                <a:latin typeface="Calibri"/>
                <a:cs typeface="Calibri"/>
              </a:rPr>
              <a:t>n</a:t>
            </a:r>
            <a:r>
              <a:rPr i="0" spc="-200" dirty="0">
                <a:latin typeface="Calibri"/>
                <a:cs typeface="Calibri"/>
              </a:rPr>
              <a:t> </a:t>
            </a:r>
            <a:r>
              <a:rPr i="0" spc="-100" dirty="0">
                <a:latin typeface="Calibri"/>
                <a:cs typeface="Calibri"/>
              </a:rPr>
              <a:t>bioló</a:t>
            </a:r>
            <a:r>
              <a:rPr i="0" spc="-95" dirty="0">
                <a:latin typeface="Calibri"/>
                <a:cs typeface="Calibri"/>
              </a:rPr>
              <a:t>g</a:t>
            </a:r>
            <a:r>
              <a:rPr i="0" spc="-100" dirty="0">
                <a:latin typeface="Calibri"/>
                <a:cs typeface="Calibri"/>
              </a:rPr>
              <a:t>i</a:t>
            </a:r>
            <a:r>
              <a:rPr i="0" spc="-114" dirty="0">
                <a:latin typeface="Calibri"/>
                <a:cs typeface="Calibri"/>
              </a:rPr>
              <a:t>c</a:t>
            </a:r>
            <a:r>
              <a:rPr i="0" dirty="0">
                <a:latin typeface="Calibri"/>
                <a:cs typeface="Calibri"/>
              </a:rPr>
              <a:t>a</a:t>
            </a:r>
            <a:r>
              <a:rPr i="0" spc="-204" dirty="0">
                <a:latin typeface="Calibri"/>
                <a:cs typeface="Calibri"/>
              </a:rPr>
              <a:t> </a:t>
            </a:r>
            <a:r>
              <a:rPr i="0" spc="-100" dirty="0">
                <a:latin typeface="Calibri"/>
                <a:cs typeface="Calibri"/>
              </a:rPr>
              <a:t>d</a:t>
            </a:r>
            <a:r>
              <a:rPr i="0" dirty="0">
                <a:latin typeface="Calibri"/>
                <a:cs typeface="Calibri"/>
              </a:rPr>
              <a:t>e</a:t>
            </a:r>
            <a:r>
              <a:rPr i="0" spc="-204" dirty="0">
                <a:latin typeface="Calibri"/>
                <a:cs typeface="Calibri"/>
              </a:rPr>
              <a:t> </a:t>
            </a:r>
            <a:r>
              <a:rPr i="0" spc="-150" dirty="0">
                <a:latin typeface="Calibri"/>
                <a:cs typeface="Calibri"/>
              </a:rPr>
              <a:t>r</a:t>
            </a:r>
            <a:r>
              <a:rPr i="0" spc="-100" dirty="0">
                <a:latin typeface="Calibri"/>
                <a:cs typeface="Calibri"/>
              </a:rPr>
              <a:t>esul</a:t>
            </a:r>
            <a:r>
              <a:rPr i="0" spc="-135" dirty="0">
                <a:latin typeface="Calibri"/>
                <a:cs typeface="Calibri"/>
              </a:rPr>
              <a:t>t</a:t>
            </a:r>
            <a:r>
              <a:rPr i="0" spc="-105" dirty="0">
                <a:latin typeface="Calibri"/>
                <a:cs typeface="Calibri"/>
              </a:rPr>
              <a:t>a</a:t>
            </a:r>
            <a:r>
              <a:rPr i="0" spc="-100" dirty="0">
                <a:latin typeface="Calibri"/>
                <a:cs typeface="Calibri"/>
              </a:rPr>
              <a:t>dos</a:t>
            </a:r>
            <a:r>
              <a:rPr i="0" dirty="0">
                <a:latin typeface="Calibri"/>
                <a:cs typeface="Calibri"/>
              </a:rPr>
              <a:t>,  </a:t>
            </a:r>
            <a:r>
              <a:rPr i="0" spc="-95" dirty="0">
                <a:latin typeface="Calibri"/>
                <a:cs typeface="Calibri"/>
              </a:rPr>
              <a:t>principales</a:t>
            </a:r>
            <a:r>
              <a:rPr i="0" spc="-195" dirty="0">
                <a:latin typeface="Calibri"/>
                <a:cs typeface="Calibri"/>
              </a:rPr>
              <a:t> </a:t>
            </a:r>
            <a:r>
              <a:rPr i="0" spc="-110" dirty="0">
                <a:latin typeface="Calibri"/>
                <a:cs typeface="Calibri"/>
              </a:rPr>
              <a:t>herramientas</a:t>
            </a:r>
            <a:r>
              <a:rPr i="0" spc="-190" dirty="0">
                <a:latin typeface="Calibri"/>
                <a:cs typeface="Calibri"/>
              </a:rPr>
              <a:t> </a:t>
            </a:r>
            <a:r>
              <a:rPr i="0" spc="-50" dirty="0">
                <a:latin typeface="Calibri"/>
                <a:cs typeface="Calibri"/>
              </a:rPr>
              <a:t>de</a:t>
            </a:r>
            <a:r>
              <a:rPr i="0" spc="-190" dirty="0">
                <a:latin typeface="Calibri"/>
                <a:cs typeface="Calibri"/>
              </a:rPr>
              <a:t> </a:t>
            </a:r>
            <a:r>
              <a:rPr i="0" spc="-90" dirty="0">
                <a:latin typeface="Calibri"/>
                <a:cs typeface="Calibri"/>
              </a:rPr>
              <a:t>análisis</a:t>
            </a:r>
            <a:r>
              <a:rPr i="0" spc="-180" dirty="0">
                <a:latin typeface="Calibri"/>
                <a:cs typeface="Calibri"/>
              </a:rPr>
              <a:t> </a:t>
            </a:r>
            <a:r>
              <a:rPr i="0" spc="-105" dirty="0">
                <a:latin typeface="Calibri"/>
                <a:cs typeface="Calibri"/>
              </a:rPr>
              <a:t>bioestadístico</a:t>
            </a:r>
          </a:p>
          <a:p>
            <a:pPr marL="1155700" indent="-1143000">
              <a:lnSpc>
                <a:spcPts val="4140"/>
              </a:lnSpc>
              <a:buAutoNum type="arabicPeriod" startAt="2"/>
              <a:tabLst>
                <a:tab pos="1155065" algn="l"/>
                <a:tab pos="1155700" algn="l"/>
              </a:tabLst>
            </a:pPr>
            <a:r>
              <a:rPr i="0" spc="-100" dirty="0">
                <a:latin typeface="Calibri"/>
                <a:cs typeface="Calibri"/>
              </a:rPr>
              <a:t>Otras</a:t>
            </a:r>
            <a:r>
              <a:rPr i="0" spc="-200" dirty="0">
                <a:latin typeface="Calibri"/>
                <a:cs typeface="Calibri"/>
              </a:rPr>
              <a:t> </a:t>
            </a:r>
            <a:r>
              <a:rPr i="0" spc="-110" dirty="0">
                <a:latin typeface="Calibri"/>
                <a:cs typeface="Calibri"/>
              </a:rPr>
              <a:t>herramientas</a:t>
            </a:r>
            <a:r>
              <a:rPr i="0" spc="-200" dirty="0">
                <a:latin typeface="Calibri"/>
                <a:cs typeface="Calibri"/>
              </a:rPr>
              <a:t> </a:t>
            </a:r>
            <a:r>
              <a:rPr i="0" dirty="0">
                <a:latin typeface="Calibri"/>
                <a:cs typeface="Calibri"/>
              </a:rPr>
              <a:t>e</a:t>
            </a:r>
            <a:r>
              <a:rPr i="0" spc="-204" dirty="0">
                <a:latin typeface="Calibri"/>
                <a:cs typeface="Calibri"/>
              </a:rPr>
              <a:t> </a:t>
            </a:r>
            <a:r>
              <a:rPr i="0" spc="-105" dirty="0">
                <a:latin typeface="Calibri"/>
                <a:cs typeface="Calibri"/>
              </a:rPr>
              <a:t>interfaces</a:t>
            </a:r>
            <a:r>
              <a:rPr i="0" spc="-200" dirty="0">
                <a:latin typeface="Calibri"/>
                <a:cs typeface="Calibri"/>
              </a:rPr>
              <a:t> </a:t>
            </a:r>
            <a:r>
              <a:rPr i="0" spc="-80" dirty="0">
                <a:latin typeface="Calibri"/>
                <a:cs typeface="Calibri"/>
              </a:rPr>
              <a:t>web</a:t>
            </a:r>
            <a:r>
              <a:rPr i="0" spc="-195" dirty="0">
                <a:latin typeface="Calibri"/>
                <a:cs typeface="Calibri"/>
              </a:rPr>
              <a:t> </a:t>
            </a:r>
            <a:r>
              <a:rPr i="0" spc="-100" dirty="0">
                <a:latin typeface="Calibri"/>
                <a:cs typeface="Calibri"/>
              </a:rPr>
              <a:t>para</a:t>
            </a:r>
            <a:r>
              <a:rPr i="0" spc="-204" dirty="0">
                <a:latin typeface="Calibri"/>
                <a:cs typeface="Calibri"/>
              </a:rPr>
              <a:t> </a:t>
            </a:r>
            <a:r>
              <a:rPr i="0" spc="-100" dirty="0">
                <a:latin typeface="Calibri"/>
                <a:cs typeface="Calibri"/>
              </a:rPr>
              <a:t>llevar</a:t>
            </a:r>
            <a:r>
              <a:rPr i="0" spc="-204" dirty="0">
                <a:latin typeface="Calibri"/>
                <a:cs typeface="Calibri"/>
              </a:rPr>
              <a:t> </a:t>
            </a:r>
            <a:r>
              <a:rPr i="0" dirty="0">
                <a:latin typeface="Calibri"/>
                <a:cs typeface="Calibri"/>
              </a:rPr>
              <a:t>a</a:t>
            </a:r>
            <a:r>
              <a:rPr i="0" spc="-204" dirty="0">
                <a:latin typeface="Calibri"/>
                <a:cs typeface="Calibri"/>
              </a:rPr>
              <a:t> </a:t>
            </a:r>
            <a:r>
              <a:rPr i="0" spc="-105" dirty="0">
                <a:latin typeface="Calibri"/>
                <a:cs typeface="Calibri"/>
              </a:rPr>
              <a:t>cabo</a:t>
            </a:r>
          </a:p>
          <a:p>
            <a:pPr marL="1155700">
              <a:lnSpc>
                <a:spcPct val="100000"/>
              </a:lnSpc>
            </a:pPr>
            <a:r>
              <a:rPr i="0" spc="-105" dirty="0">
                <a:latin typeface="Calibri"/>
                <a:cs typeface="Calibri"/>
              </a:rPr>
              <a:t>a</a:t>
            </a:r>
            <a:r>
              <a:rPr i="0" spc="-95" dirty="0">
                <a:latin typeface="Calibri"/>
                <a:cs typeface="Calibri"/>
              </a:rPr>
              <a:t>n</a:t>
            </a:r>
            <a:r>
              <a:rPr i="0" spc="-105" dirty="0">
                <a:latin typeface="Calibri"/>
                <a:cs typeface="Calibri"/>
              </a:rPr>
              <a:t>á</a:t>
            </a:r>
            <a:r>
              <a:rPr i="0" spc="-100" dirty="0">
                <a:latin typeface="Calibri"/>
                <a:cs typeface="Calibri"/>
              </a:rPr>
              <a:t>lisi</a:t>
            </a:r>
            <a:r>
              <a:rPr i="0" dirty="0">
                <a:latin typeface="Calibri"/>
                <a:cs typeface="Calibri"/>
              </a:rPr>
              <a:t>s</a:t>
            </a:r>
            <a:r>
              <a:rPr i="0" spc="-200" dirty="0">
                <a:latin typeface="Calibri"/>
                <a:cs typeface="Calibri"/>
              </a:rPr>
              <a:t> </a:t>
            </a:r>
            <a:r>
              <a:rPr i="0" spc="-105" dirty="0">
                <a:latin typeface="Calibri"/>
                <a:cs typeface="Calibri"/>
              </a:rPr>
              <a:t>e</a:t>
            </a:r>
            <a:r>
              <a:rPr i="0" dirty="0">
                <a:latin typeface="Calibri"/>
                <a:cs typeface="Calibri"/>
              </a:rPr>
              <a:t>n</a:t>
            </a:r>
            <a:r>
              <a:rPr i="0" spc="-195" dirty="0">
                <a:latin typeface="Calibri"/>
                <a:cs typeface="Calibri"/>
              </a:rPr>
              <a:t> </a:t>
            </a:r>
            <a:r>
              <a:rPr i="0" spc="-105" dirty="0">
                <a:latin typeface="Calibri"/>
                <a:cs typeface="Calibri"/>
              </a:rPr>
              <a:t>e</a:t>
            </a:r>
            <a:r>
              <a:rPr i="0" spc="-140" dirty="0">
                <a:latin typeface="Calibri"/>
                <a:cs typeface="Calibri"/>
              </a:rPr>
              <a:t>s</a:t>
            </a:r>
            <a:r>
              <a:rPr i="0" spc="-100" dirty="0">
                <a:latin typeface="Calibri"/>
                <a:cs typeface="Calibri"/>
              </a:rPr>
              <a:t>t</a:t>
            </a:r>
            <a:r>
              <a:rPr i="0" spc="-95" dirty="0">
                <a:latin typeface="Calibri"/>
                <a:cs typeface="Calibri"/>
              </a:rPr>
              <a:t>ud</a:t>
            </a:r>
            <a:r>
              <a:rPr i="0" spc="-100" dirty="0">
                <a:latin typeface="Calibri"/>
                <a:cs typeface="Calibri"/>
              </a:rPr>
              <a:t>io</a:t>
            </a:r>
            <a:r>
              <a:rPr i="0" dirty="0">
                <a:latin typeface="Calibri"/>
                <a:cs typeface="Calibri"/>
              </a:rPr>
              <a:t>s</a:t>
            </a:r>
            <a:r>
              <a:rPr i="0" spc="-190" dirty="0">
                <a:latin typeface="Calibri"/>
                <a:cs typeface="Calibri"/>
              </a:rPr>
              <a:t> </a:t>
            </a:r>
            <a:r>
              <a:rPr i="0" spc="-100" dirty="0">
                <a:latin typeface="Calibri"/>
                <a:cs typeface="Calibri"/>
              </a:rPr>
              <a:t>ó</a:t>
            </a:r>
            <a:r>
              <a:rPr i="0" spc="-105" dirty="0">
                <a:latin typeface="Calibri"/>
                <a:cs typeface="Calibri"/>
              </a:rPr>
              <a:t>m</a:t>
            </a:r>
            <a:r>
              <a:rPr i="0" spc="-100" dirty="0">
                <a:latin typeface="Calibri"/>
                <a:cs typeface="Calibri"/>
              </a:rPr>
              <a:t>i</a:t>
            </a:r>
            <a:r>
              <a:rPr i="0" spc="-110" dirty="0">
                <a:latin typeface="Calibri"/>
                <a:cs typeface="Calibri"/>
              </a:rPr>
              <a:t>c</a:t>
            </a:r>
            <a:r>
              <a:rPr i="0" spc="-100" dirty="0">
                <a:latin typeface="Calibri"/>
                <a:cs typeface="Calibri"/>
              </a:rPr>
              <a:t>o</a:t>
            </a:r>
            <a:r>
              <a:rPr i="0" dirty="0">
                <a:latin typeface="Calibri"/>
                <a:cs typeface="Calibri"/>
              </a:rPr>
              <a:t>s</a:t>
            </a:r>
            <a:r>
              <a:rPr i="0" spc="-204" dirty="0">
                <a:latin typeface="Calibri"/>
                <a:cs typeface="Calibri"/>
              </a:rPr>
              <a:t> </a:t>
            </a:r>
            <a:r>
              <a:rPr i="0" spc="-95" dirty="0">
                <a:latin typeface="Calibri"/>
                <a:cs typeface="Calibri"/>
              </a:rPr>
              <a:t>d</a:t>
            </a:r>
            <a:r>
              <a:rPr i="0" dirty="0">
                <a:latin typeface="Calibri"/>
                <a:cs typeface="Calibri"/>
              </a:rPr>
              <a:t>e</a:t>
            </a:r>
            <a:r>
              <a:rPr i="0" spc="-204" dirty="0">
                <a:latin typeface="Calibri"/>
                <a:cs typeface="Calibri"/>
              </a:rPr>
              <a:t> </a:t>
            </a:r>
            <a:r>
              <a:rPr i="0" spc="-95" dirty="0">
                <a:latin typeface="Calibri"/>
                <a:cs typeface="Calibri"/>
              </a:rPr>
              <a:t>p</a:t>
            </a:r>
            <a:r>
              <a:rPr i="0" spc="-100" dirty="0">
                <a:latin typeface="Calibri"/>
                <a:cs typeface="Calibri"/>
              </a:rPr>
              <a:t>o</a:t>
            </a:r>
            <a:r>
              <a:rPr i="0" spc="-95" dirty="0">
                <a:latin typeface="Calibri"/>
                <a:cs typeface="Calibri"/>
              </a:rPr>
              <a:t>b</a:t>
            </a:r>
            <a:r>
              <a:rPr i="0" spc="-100" dirty="0">
                <a:latin typeface="Calibri"/>
                <a:cs typeface="Calibri"/>
              </a:rPr>
              <a:t>l</a:t>
            </a:r>
            <a:r>
              <a:rPr i="0" spc="-105" dirty="0">
                <a:latin typeface="Calibri"/>
                <a:cs typeface="Calibri"/>
              </a:rPr>
              <a:t>a</a:t>
            </a:r>
            <a:r>
              <a:rPr i="0" spc="-95" dirty="0">
                <a:latin typeface="Calibri"/>
                <a:cs typeface="Calibri"/>
              </a:rPr>
              <a:t>c</a:t>
            </a:r>
            <a:r>
              <a:rPr i="0" spc="-100" dirty="0">
                <a:latin typeface="Calibri"/>
                <a:cs typeface="Calibri"/>
              </a:rPr>
              <a:t>io</a:t>
            </a:r>
            <a:r>
              <a:rPr i="0" spc="-95" dirty="0">
                <a:latin typeface="Calibri"/>
                <a:cs typeface="Calibri"/>
              </a:rPr>
              <a:t>n</a:t>
            </a:r>
            <a:r>
              <a:rPr i="0" spc="-100" dirty="0">
                <a:latin typeface="Calibri"/>
                <a:cs typeface="Calibri"/>
              </a:rPr>
              <a:t>e</a:t>
            </a:r>
            <a:r>
              <a:rPr i="0" dirty="0">
                <a:latin typeface="Calibri"/>
                <a:cs typeface="Calibri"/>
              </a:rPr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06900" y="6409435"/>
            <a:ext cx="9245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Calibri"/>
                <a:cs typeface="Calibri"/>
              </a:rPr>
              <a:t>Curso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" dirty="0">
                <a:latin typeface="Calibri"/>
                <a:cs typeface="Calibri"/>
              </a:rPr>
              <a:t>2022-23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28323" y="892555"/>
            <a:ext cx="7601584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Análisis</a:t>
            </a:r>
            <a:r>
              <a:rPr sz="1800" b="1" spc="-2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terciario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ts val="2125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Análisis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estadístico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datos: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Calculo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medidas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diversidad,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etc.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5" dirty="0">
                <a:latin typeface="Arial"/>
                <a:cs typeface="Arial"/>
              </a:rPr>
              <a:t>OBJETIVO</a:t>
            </a:r>
            <a:r>
              <a:rPr sz="1800" spc="-5" dirty="0">
                <a:latin typeface="Arial MT"/>
                <a:cs typeface="Arial MT"/>
              </a:rPr>
              <a:t>: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Obtención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nuevo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conocimiento.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48747" y="1991293"/>
            <a:ext cx="6232902" cy="433696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55537" y="3477259"/>
            <a:ext cx="297243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5" dirty="0">
                <a:solidFill>
                  <a:srgbClr val="0070C0"/>
                </a:solidFill>
                <a:latin typeface="Arial MT"/>
                <a:cs typeface="Arial MT"/>
              </a:rPr>
              <a:t>Azul: Análisis primario </a:t>
            </a:r>
            <a:r>
              <a:rPr sz="1800" dirty="0">
                <a:solidFill>
                  <a:srgbClr val="0070C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A6732"/>
                </a:solidFill>
                <a:latin typeface="Arial MT"/>
                <a:cs typeface="Arial MT"/>
              </a:rPr>
              <a:t>Naranja:</a:t>
            </a:r>
            <a:r>
              <a:rPr sz="1800" spc="380" dirty="0">
                <a:solidFill>
                  <a:srgbClr val="EA673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A6732"/>
                </a:solidFill>
                <a:latin typeface="Arial MT"/>
                <a:cs typeface="Arial MT"/>
              </a:rPr>
              <a:t>Análisis</a:t>
            </a:r>
            <a:r>
              <a:rPr sz="1800" spc="-15" dirty="0">
                <a:solidFill>
                  <a:srgbClr val="EA6732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EA6732"/>
                </a:solidFill>
                <a:latin typeface="Arial MT"/>
                <a:cs typeface="Arial MT"/>
              </a:rPr>
              <a:t>secundario </a:t>
            </a:r>
            <a:r>
              <a:rPr sz="1800" spc="-484" dirty="0">
                <a:solidFill>
                  <a:srgbClr val="EA6732"/>
                </a:solidFill>
                <a:latin typeface="Arial MT"/>
                <a:cs typeface="Arial MT"/>
              </a:rPr>
              <a:t> </a:t>
            </a:r>
            <a:r>
              <a:rPr sz="1800" spc="-20" dirty="0">
                <a:solidFill>
                  <a:srgbClr val="00B050"/>
                </a:solidFill>
                <a:latin typeface="Arial MT"/>
                <a:cs typeface="Arial MT"/>
              </a:rPr>
              <a:t>Verde:</a:t>
            </a:r>
            <a:r>
              <a:rPr sz="1800" spc="390" dirty="0">
                <a:solidFill>
                  <a:srgbClr val="00B05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Arial MT"/>
                <a:cs typeface="Arial MT"/>
              </a:rPr>
              <a:t>Análisis</a:t>
            </a:r>
            <a:r>
              <a:rPr sz="1800" spc="-10" dirty="0">
                <a:solidFill>
                  <a:srgbClr val="00B05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B050"/>
                </a:solidFill>
                <a:latin typeface="Arial MT"/>
                <a:cs typeface="Arial MT"/>
              </a:rPr>
              <a:t>terciario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11745" y="6399488"/>
            <a:ext cx="4147820" cy="1962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425"/>
              </a:lnSpc>
            </a:pPr>
            <a:r>
              <a:rPr sz="1200" spc="-5" dirty="0">
                <a:latin typeface="Arial MT"/>
                <a:cs typeface="Arial MT"/>
              </a:rPr>
              <a:t>https://diagnostech.co.za/intro-to-ngs-data-analysis-workflow/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42175" y="1032764"/>
            <a:ext cx="954468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Subir</a:t>
            </a:r>
            <a:r>
              <a:rPr sz="1800" b="1" spc="-1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los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datos</a:t>
            </a:r>
            <a:r>
              <a:rPr sz="1800" b="1" spc="-1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generados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a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repositorios</a:t>
            </a:r>
            <a:r>
              <a:rPr sz="1800" b="1" spc="-1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públicos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-"/>
            </a:pPr>
            <a:endParaRPr sz="18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Datos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con</a:t>
            </a:r>
            <a:r>
              <a:rPr sz="1800" b="1" spc="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las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lecturas</a:t>
            </a:r>
            <a:r>
              <a:rPr sz="1800" b="1" spc="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(.fastq)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crudos</a:t>
            </a:r>
            <a:r>
              <a:rPr sz="1800" b="1" spc="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y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metadatos</a:t>
            </a:r>
            <a:r>
              <a:rPr sz="1800" b="1" spc="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manera</a:t>
            </a:r>
            <a:r>
              <a:rPr sz="1800" b="1" spc="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general: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har char="-"/>
            </a:pPr>
            <a:endParaRPr sz="19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Sequence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Read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Archive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(SRA)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National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Center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Biotechnology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Information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(NCBI)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-"/>
            </a:pPr>
            <a:endParaRPr sz="1950">
              <a:latin typeface="Arial MT"/>
              <a:cs typeface="Arial MT"/>
            </a:endParaRPr>
          </a:p>
          <a:p>
            <a:pPr marL="297815" marR="5080" indent="-285750">
              <a:lnSpc>
                <a:spcPts val="211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European Bioinformatics Institute (EBI) </a:t>
            </a:r>
            <a:r>
              <a:rPr sz="1800" dirty="0">
                <a:latin typeface="Arial MT"/>
                <a:cs typeface="Arial MT"/>
              </a:rPr>
              <a:t>y </a:t>
            </a:r>
            <a:r>
              <a:rPr sz="1800" spc="-5" dirty="0">
                <a:latin typeface="Arial MT"/>
                <a:cs typeface="Arial MT"/>
              </a:rPr>
              <a:t>European Nucleotide Archive (ENA) del European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Molecular Biology Laboratory (EMBL).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3435" y="3798811"/>
            <a:ext cx="4709319" cy="197756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013" y="5827267"/>
            <a:ext cx="328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https://</a:t>
            </a:r>
            <a:r>
              <a:rPr sz="1800" spc="-10" dirty="0">
                <a:latin typeface="Arial MT"/>
                <a:cs typeface="Arial MT"/>
                <a:hlinkClick r:id="rId3"/>
              </a:rPr>
              <a:t>www.ncbi.nlm.nih.gov/sra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8881" y="5958332"/>
            <a:ext cx="344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https://</a:t>
            </a:r>
            <a:r>
              <a:rPr sz="1800" spc="-10" dirty="0">
                <a:latin typeface="Arial MT"/>
                <a:cs typeface="Arial MT"/>
                <a:hlinkClick r:id="rId4"/>
              </a:rPr>
              <a:t>www.ebi.ac.uk/submission/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95390" y="3689872"/>
            <a:ext cx="5171553" cy="222013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42176" y="1557020"/>
            <a:ext cx="778510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Repositorios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propios de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muestras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metagenómicas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y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 metataxonómicas: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30" dirty="0">
                <a:solidFill>
                  <a:srgbClr val="E54E13"/>
                </a:solidFill>
                <a:latin typeface="Arial"/>
                <a:cs typeface="Arial"/>
              </a:rPr>
              <a:t>QIITA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MG-RAST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4315" y="5882132"/>
            <a:ext cx="2121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https://qiita.ucsd.edu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1798" y="3113666"/>
            <a:ext cx="3660309" cy="27353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8330" y="4318348"/>
            <a:ext cx="6810328" cy="1282312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35509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67576" y="1188211"/>
            <a:ext cx="10179685" cy="3323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Metadatos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Fichero de texto plano .txt separado por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tabuladores.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 MT"/>
              <a:buChar char="-"/>
            </a:pPr>
            <a:endParaRPr sz="19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La primera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columna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contener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código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cada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muestra,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único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-"/>
            </a:pPr>
            <a:endParaRPr sz="185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columnas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contienen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distintas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cada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muestras.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Font typeface="Arial MT"/>
              <a:buChar char="-"/>
            </a:pPr>
            <a:endParaRPr sz="1850">
              <a:latin typeface="Arial MT"/>
              <a:cs typeface="Arial MT"/>
            </a:endParaRPr>
          </a:p>
          <a:p>
            <a:pPr marL="298450" marR="5080" indent="-285750">
              <a:lnSpc>
                <a:spcPct val="1004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20" dirty="0">
                <a:latin typeface="Arial MT"/>
                <a:cs typeface="Arial MT"/>
              </a:rPr>
              <a:t>Variables</a:t>
            </a:r>
            <a:r>
              <a:rPr sz="1800" spc="-5" dirty="0">
                <a:latin typeface="Arial MT"/>
                <a:cs typeface="Arial MT"/>
              </a:rPr>
              <a:t> que</a:t>
            </a:r>
            <a:r>
              <a:rPr sz="1800" dirty="0">
                <a:latin typeface="Arial MT"/>
                <a:cs typeface="Arial MT"/>
              </a:rPr>
              <a:t> se</a:t>
            </a:r>
            <a:r>
              <a:rPr sz="1800" spc="-5" dirty="0">
                <a:latin typeface="Arial MT"/>
                <a:cs typeface="Arial MT"/>
              </a:rPr>
              <a:t> usan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frecuentemente son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barcode</a:t>
            </a:r>
            <a:r>
              <a:rPr sz="1800" spc="-5" dirty="0">
                <a:latin typeface="Arial MT"/>
                <a:cs typeface="Arial MT"/>
              </a:rPr>
              <a:t>, </a:t>
            </a:r>
            <a:r>
              <a:rPr sz="1800" dirty="0">
                <a:latin typeface="Arial MT"/>
                <a:cs typeface="Arial MT"/>
              </a:rPr>
              <a:t>o </a:t>
            </a:r>
            <a:r>
              <a:rPr sz="1800" spc="-5" dirty="0">
                <a:latin typeface="Arial MT"/>
                <a:cs typeface="Arial MT"/>
              </a:rPr>
              <a:t>etiqueta 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nucleótidos 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cada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una de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muestras,</a:t>
            </a:r>
            <a:r>
              <a:rPr sz="1800" dirty="0">
                <a:latin typeface="Arial MT"/>
                <a:cs typeface="Arial MT"/>
              </a:rPr>
              <a:t> y </a:t>
            </a:r>
            <a:r>
              <a:rPr sz="1800" spc="-5" dirty="0">
                <a:latin typeface="Arial MT"/>
                <a:cs typeface="Arial MT"/>
              </a:rPr>
              <a:t>distintas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variables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estado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salud: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sano,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enfermo;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momento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" dirty="0">
                <a:latin typeface="Arial MT"/>
                <a:cs typeface="Arial MT"/>
              </a:rPr>
              <a:t> tomó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cada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muestra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(en horas,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días,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etc.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desde 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principio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estudio)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así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todos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valores que nos interesen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-5" dirty="0">
                <a:latin typeface="Arial MT"/>
                <a:cs typeface="Arial MT"/>
              </a:rPr>
              <a:t> nos permitan distinguir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entre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muestras.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60158" y="4836452"/>
            <a:ext cx="7425182" cy="115065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00" y="773788"/>
            <a:ext cx="9969500" cy="549374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482461" y="6321362"/>
            <a:ext cx="11563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Metadatos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355091"/>
            <a:ext cx="24441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40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bioinformático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542178" y="1252220"/>
            <a:ext cx="515048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Formato</a:t>
            </a:r>
            <a:r>
              <a:rPr sz="1800" b="1" spc="-3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BIOM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har char="-"/>
            </a:pPr>
            <a:endParaRPr sz="1800">
              <a:latin typeface="Arial"/>
              <a:cs typeface="Arial"/>
            </a:endParaRPr>
          </a:p>
          <a:p>
            <a:pPr marL="298450" marR="373380" indent="-285750">
              <a:lnSpc>
                <a:spcPct val="101699"/>
              </a:lnSpc>
              <a:spcBef>
                <a:spcPts val="5"/>
              </a:spcBef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Basado en HDF5, que es un formato binario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soportado por múltiples softwares </a:t>
            </a:r>
            <a:r>
              <a:rPr sz="1800" dirty="0">
                <a:latin typeface="Arial MT"/>
                <a:cs typeface="Arial MT"/>
              </a:rPr>
              <a:t>y </a:t>
            </a:r>
            <a:r>
              <a:rPr sz="1800" spc="-5" dirty="0">
                <a:latin typeface="Arial MT"/>
                <a:cs typeface="Arial MT"/>
              </a:rPr>
              <a:t>fácil de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parsear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ts val="211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Compatible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 todo el software convencional</a:t>
            </a:r>
            <a:r>
              <a:rPr sz="1800" dirty="0">
                <a:latin typeface="Arial MT"/>
                <a:cs typeface="Arial MT"/>
              </a:rPr>
              <a:t> y</a:t>
            </a:r>
            <a:endParaRPr sz="1800">
              <a:latin typeface="Arial MT"/>
              <a:cs typeface="Arial MT"/>
            </a:endParaRPr>
          </a:p>
          <a:p>
            <a:pPr marL="298450" marR="906780">
              <a:lnSpc>
                <a:spcPts val="2110"/>
              </a:lnSpc>
              <a:spcBef>
                <a:spcPts val="135"/>
              </a:spcBef>
            </a:pPr>
            <a:r>
              <a:rPr sz="1800" spc="-5" dirty="0">
                <a:latin typeface="Arial MT"/>
                <a:cs typeface="Arial MT"/>
              </a:rPr>
              <a:t>más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usado,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QIIME,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MG-RAST,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Mothur,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phyloseq, RDP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classifier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ts val="2125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https://biom-format.org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6504" y="832857"/>
            <a:ext cx="3399095" cy="53859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9563" y="4104258"/>
            <a:ext cx="4020908" cy="204815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1876044"/>
            <a:ext cx="8133080" cy="129349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 marR="5080">
              <a:lnSpc>
                <a:spcPts val="4700"/>
              </a:lnSpc>
              <a:spcBef>
                <a:spcPts val="740"/>
              </a:spcBef>
            </a:pPr>
            <a:r>
              <a:rPr sz="4400" spc="-5" dirty="0">
                <a:solidFill>
                  <a:srgbClr val="E54E13"/>
                </a:solidFill>
                <a:latin typeface="Arial"/>
                <a:cs typeface="Arial"/>
              </a:rPr>
              <a:t>Metagenómica (</a:t>
            </a:r>
            <a:r>
              <a:rPr sz="4400" i="1" spc="-5" dirty="0">
                <a:solidFill>
                  <a:srgbClr val="E54E13"/>
                </a:solidFill>
                <a:latin typeface="Arial"/>
                <a:cs typeface="Arial"/>
              </a:rPr>
              <a:t>whole genome </a:t>
            </a:r>
            <a:r>
              <a:rPr sz="4400" i="1" spc="-12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4400" i="1" spc="-5" dirty="0">
                <a:solidFill>
                  <a:srgbClr val="E54E13"/>
                </a:solidFill>
                <a:latin typeface="Arial"/>
                <a:cs typeface="Arial"/>
              </a:rPr>
              <a:t>sequencing</a:t>
            </a:r>
            <a:r>
              <a:rPr sz="4400" spc="-5" dirty="0">
                <a:solidFill>
                  <a:srgbClr val="E54E13"/>
                </a:solidFill>
                <a:latin typeface="Arial"/>
                <a:cs typeface="Arial"/>
              </a:rPr>
              <a:t>)</a:t>
            </a:r>
            <a:endParaRPr sz="4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4" y="852423"/>
            <a:ext cx="51549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10" dirty="0">
                <a:solidFill>
                  <a:srgbClr val="E54E13"/>
                </a:solidFill>
                <a:latin typeface="Calibri"/>
                <a:cs typeface="Calibri"/>
              </a:rPr>
              <a:t>Introducción</a:t>
            </a:r>
            <a:r>
              <a:rPr sz="3100" b="0" spc="-2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dirty="0">
                <a:solidFill>
                  <a:srgbClr val="E54E13"/>
                </a:solidFill>
                <a:latin typeface="Calibri"/>
                <a:cs typeface="Calibri"/>
              </a:rPr>
              <a:t>a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dirty="0">
                <a:solidFill>
                  <a:srgbClr val="E54E13"/>
                </a:solidFill>
                <a:latin typeface="Calibri"/>
                <a:cs typeface="Calibri"/>
              </a:rPr>
              <a:t>la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 metagenómica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221" y="1630171"/>
            <a:ext cx="8415020" cy="385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E54E13"/>
                </a:solidFill>
                <a:latin typeface="Arial"/>
                <a:cs typeface="Arial"/>
              </a:rPr>
              <a:t>METAGENÓMICA: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Arial"/>
              <a:cs typeface="Arial"/>
            </a:endParaRPr>
          </a:p>
          <a:p>
            <a:pPr marL="298450" marR="94615" indent="-285750">
              <a:lnSpc>
                <a:spcPts val="211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Aplicación 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técnicas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secuenciación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analizar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b="1" dirty="0">
                <a:latin typeface="Arial"/>
                <a:cs typeface="Arial"/>
              </a:rPr>
              <a:t>la </a:t>
            </a:r>
            <a:r>
              <a:rPr sz="1800" b="1" spc="-5" dirty="0">
                <a:latin typeface="Arial"/>
                <a:cs typeface="Arial"/>
              </a:rPr>
              <a:t>totalidad</a:t>
            </a:r>
            <a:r>
              <a:rPr sz="1800" b="1" dirty="0">
                <a:latin typeface="Arial"/>
                <a:cs typeface="Arial"/>
              </a:rPr>
              <a:t> de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material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genómico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de una muestra</a:t>
            </a:r>
            <a:endParaRPr sz="1800">
              <a:latin typeface="Arial MT"/>
              <a:cs typeface="Arial MT"/>
            </a:endParaRPr>
          </a:p>
          <a:p>
            <a:pPr marL="298450" marR="513080" indent="-285750">
              <a:lnSpc>
                <a:spcPct val="99400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Permite 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análisis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la </a:t>
            </a:r>
            <a:r>
              <a:rPr sz="1800" spc="-5" dirty="0">
                <a:latin typeface="Arial MT"/>
                <a:cs typeface="Arial MT"/>
              </a:rPr>
              <a:t>biodiversidad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-5" dirty="0">
                <a:latin typeface="Arial MT"/>
                <a:cs typeface="Arial MT"/>
              </a:rPr>
              <a:t>nivel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especie</a:t>
            </a:r>
            <a:r>
              <a:rPr sz="1800" dirty="0">
                <a:latin typeface="Arial MT"/>
                <a:cs typeface="Arial MT"/>
              </a:rPr>
              <a:t> y </a:t>
            </a:r>
            <a:r>
              <a:rPr sz="1800" spc="-5" dirty="0">
                <a:latin typeface="Arial MT"/>
                <a:cs typeface="Arial MT"/>
              </a:rPr>
              <a:t>las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capacidades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funcionales de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comunidad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microbiana (inferir</a:t>
            </a:r>
            <a:r>
              <a:rPr sz="1800" dirty="0">
                <a:latin typeface="Arial MT"/>
                <a:cs typeface="Arial MT"/>
              </a:rPr>
              <a:t> su</a:t>
            </a:r>
            <a:r>
              <a:rPr sz="1800" spc="-5" dirty="0">
                <a:latin typeface="Arial MT"/>
                <a:cs typeface="Arial MT"/>
              </a:rPr>
              <a:t> potencial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-5" dirty="0">
                <a:latin typeface="Arial MT"/>
                <a:cs typeface="Arial MT"/>
              </a:rPr>
              <a:t> nuevas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funciones)</a:t>
            </a:r>
            <a:endParaRPr sz="1800">
              <a:latin typeface="Arial MT"/>
              <a:cs typeface="Arial MT"/>
            </a:endParaRPr>
          </a:p>
          <a:p>
            <a:pPr marL="298450" marR="5080" indent="-285750">
              <a:lnSpc>
                <a:spcPct val="100400"/>
              </a:lnSpc>
              <a:spcBef>
                <a:spcPts val="15"/>
              </a:spcBef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Si</a:t>
            </a:r>
            <a:r>
              <a:rPr sz="1800" dirty="0">
                <a:latin typeface="Arial MT"/>
                <a:cs typeface="Arial MT"/>
              </a:rPr>
              <a:t> se </a:t>
            </a:r>
            <a:r>
              <a:rPr sz="1800" spc="-5" dirty="0">
                <a:latin typeface="Arial MT"/>
                <a:cs typeface="Arial MT"/>
              </a:rPr>
              <a:t>secuencia</a:t>
            </a:r>
            <a:r>
              <a:rPr sz="1800" dirty="0">
                <a:latin typeface="Arial MT"/>
                <a:cs typeface="Arial MT"/>
              </a:rPr>
              <a:t> la </a:t>
            </a:r>
            <a:r>
              <a:rPr sz="1800" spc="-5" dirty="0">
                <a:latin typeface="Arial MT"/>
                <a:cs typeface="Arial MT"/>
              </a:rPr>
              <a:t>muestra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</a:t>
            </a:r>
            <a:r>
              <a:rPr sz="1800" dirty="0">
                <a:latin typeface="Arial MT"/>
                <a:cs typeface="Arial MT"/>
              </a:rPr>
              <a:t> la </a:t>
            </a:r>
            <a:r>
              <a:rPr sz="1800" spc="-5" dirty="0">
                <a:latin typeface="Arial MT"/>
                <a:cs typeface="Arial MT"/>
              </a:rPr>
              <a:t>suficiente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cobertura,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posible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ensamblar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genomas de datos metagenómicos para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saber</a:t>
            </a:r>
            <a:r>
              <a:rPr sz="1800" dirty="0">
                <a:latin typeface="Arial MT"/>
                <a:cs typeface="Arial MT"/>
              </a:rPr>
              <a:t> la</a:t>
            </a:r>
            <a:r>
              <a:rPr sz="1800" spc="-5" dirty="0">
                <a:latin typeface="Arial MT"/>
                <a:cs typeface="Arial MT"/>
              </a:rPr>
              <a:t> diversidad genómica del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ecosistema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tener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borrador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genoma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organismos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podido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ser cultivados ni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aislados.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ts val="2110"/>
              </a:lnSpc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5" dirty="0">
                <a:latin typeface="Arial"/>
                <a:cs typeface="Arial"/>
              </a:rPr>
              <a:t>Desventajas: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necesita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más cobertura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secuenciación, </a:t>
            </a:r>
            <a:r>
              <a:rPr sz="1800" dirty="0">
                <a:latin typeface="Arial MT"/>
                <a:cs typeface="Arial MT"/>
              </a:rPr>
              <a:t>lo </a:t>
            </a:r>
            <a:r>
              <a:rPr sz="1800" spc="-5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hace que</a:t>
            </a:r>
            <a:r>
              <a:rPr sz="1800" dirty="0">
                <a:latin typeface="Arial MT"/>
                <a:cs typeface="Arial MT"/>
              </a:rPr>
              <a:t> se</a:t>
            </a:r>
            <a:endParaRPr sz="1800">
              <a:latin typeface="Arial MT"/>
              <a:cs typeface="Arial MT"/>
            </a:endParaRPr>
          </a:p>
          <a:p>
            <a:pPr marL="298450">
              <a:lnSpc>
                <a:spcPts val="2135"/>
              </a:lnSpc>
              <a:spcBef>
                <a:spcPts val="25"/>
              </a:spcBef>
            </a:pPr>
            <a:r>
              <a:rPr sz="1800" b="1" spc="-5" dirty="0">
                <a:latin typeface="Arial"/>
                <a:cs typeface="Arial"/>
              </a:rPr>
              <a:t>encarezcan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los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costes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la </a:t>
            </a:r>
            <a:r>
              <a:rPr sz="1800" spc="-5" dirty="0">
                <a:latin typeface="Arial MT"/>
                <a:cs typeface="Arial MT"/>
              </a:rPr>
              <a:t>misma. Procesado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datos más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complejo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ts val="2135"/>
              </a:lnSpc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Muchos estudios metagenómicos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 piel</a:t>
            </a:r>
            <a:r>
              <a:rPr sz="1800" dirty="0">
                <a:latin typeface="Arial MT"/>
                <a:cs typeface="Arial MT"/>
              </a:rPr>
              <a:t> y </a:t>
            </a:r>
            <a:r>
              <a:rPr sz="1800" spc="-5" dirty="0">
                <a:latin typeface="Arial MT"/>
                <a:cs typeface="Arial MT"/>
              </a:rPr>
              <a:t>pulmones por</a:t>
            </a:r>
            <a:r>
              <a:rPr sz="1800" dirty="0">
                <a:latin typeface="Arial MT"/>
                <a:cs typeface="Arial MT"/>
              </a:rPr>
              <a:t> la </a:t>
            </a:r>
            <a:r>
              <a:rPr sz="1800" spc="-5" dirty="0">
                <a:latin typeface="Arial MT"/>
                <a:cs typeface="Arial MT"/>
              </a:rPr>
              <a:t>poca biomasa.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921750" y="1646529"/>
            <a:ext cx="2854960" cy="4459605"/>
            <a:chOff x="8921750" y="1646529"/>
            <a:chExt cx="2854960" cy="44596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1750" y="1646529"/>
              <a:ext cx="2540000" cy="2539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56981" y="4186530"/>
              <a:ext cx="2419383" cy="191937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4" y="852423"/>
            <a:ext cx="515493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10" dirty="0">
                <a:solidFill>
                  <a:srgbClr val="E54E13"/>
                </a:solidFill>
                <a:latin typeface="Calibri"/>
                <a:cs typeface="Calibri"/>
              </a:rPr>
              <a:t>Introducción</a:t>
            </a:r>
            <a:r>
              <a:rPr sz="3100" b="0" spc="-2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dirty="0">
                <a:solidFill>
                  <a:srgbClr val="E54E13"/>
                </a:solidFill>
                <a:latin typeface="Calibri"/>
                <a:cs typeface="Calibri"/>
              </a:rPr>
              <a:t>a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dirty="0">
                <a:solidFill>
                  <a:srgbClr val="E54E13"/>
                </a:solidFill>
                <a:latin typeface="Calibri"/>
                <a:cs typeface="Calibri"/>
              </a:rPr>
              <a:t>la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 metagenómica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8571" y="1816100"/>
            <a:ext cx="6328410" cy="1906270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Primeros</a:t>
            </a:r>
            <a:r>
              <a:rPr sz="1800" b="1" spc="-20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64F13"/>
                </a:solidFill>
                <a:latin typeface="Arial"/>
                <a:cs typeface="Arial"/>
              </a:rPr>
              <a:t>pasos</a:t>
            </a:r>
            <a:r>
              <a:rPr sz="1800" b="1" spc="-15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64F13"/>
                </a:solidFill>
                <a:latin typeface="Arial"/>
                <a:cs typeface="Arial"/>
              </a:rPr>
              <a:t>de</a:t>
            </a:r>
            <a:r>
              <a:rPr sz="1800" b="1" spc="-15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64F13"/>
                </a:solidFill>
                <a:latin typeface="Arial"/>
                <a:cs typeface="Arial"/>
              </a:rPr>
              <a:t>un</a:t>
            </a:r>
            <a:r>
              <a:rPr sz="1800" b="1" spc="-15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estudio</a:t>
            </a:r>
            <a:r>
              <a:rPr sz="1800" b="1" spc="-15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metagenómico</a:t>
            </a:r>
            <a:endParaRPr sz="1800">
              <a:latin typeface="Arial"/>
              <a:cs typeface="Arial"/>
            </a:endParaRPr>
          </a:p>
          <a:p>
            <a:pPr marL="663575" indent="-285750">
              <a:lnSpc>
                <a:spcPts val="2125"/>
              </a:lnSpc>
              <a:spcBef>
                <a:spcPts val="1200"/>
              </a:spcBef>
              <a:buChar char="-"/>
              <a:tabLst>
                <a:tab pos="662940" algn="l"/>
                <a:tab pos="663575" algn="l"/>
              </a:tabLst>
            </a:pPr>
            <a:r>
              <a:rPr sz="1800" spc="-5" dirty="0">
                <a:latin typeface="Arial MT"/>
                <a:cs typeface="Arial MT"/>
              </a:rPr>
              <a:t>WGS,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shotgun</a:t>
            </a:r>
            <a:r>
              <a:rPr sz="1800" i="1" spc="-20" dirty="0">
                <a:latin typeface="Arial"/>
                <a:cs typeface="Arial"/>
              </a:rPr>
              <a:t> </a:t>
            </a:r>
            <a:r>
              <a:rPr sz="1800" i="1" spc="-5" dirty="0">
                <a:latin typeface="Arial"/>
                <a:cs typeface="Arial"/>
              </a:rPr>
              <a:t>metagenomics</a:t>
            </a:r>
            <a:endParaRPr sz="1800">
              <a:latin typeface="Arial"/>
              <a:cs typeface="Arial"/>
            </a:endParaRPr>
          </a:p>
          <a:p>
            <a:pPr marL="663575" indent="-285750">
              <a:lnSpc>
                <a:spcPts val="2125"/>
              </a:lnSpc>
              <a:buChar char="-"/>
              <a:tabLst>
                <a:tab pos="662940" algn="l"/>
                <a:tab pos="663575" algn="l"/>
              </a:tabLst>
            </a:pPr>
            <a:r>
              <a:rPr sz="1800" spc="-5" dirty="0">
                <a:latin typeface="Arial MT"/>
                <a:cs typeface="Arial MT"/>
              </a:rPr>
              <a:t>Procesado 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 lecturas: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(control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calidad</a:t>
            </a:r>
            <a:r>
              <a:rPr sz="1800" dirty="0">
                <a:latin typeface="Arial MT"/>
                <a:cs typeface="Arial MT"/>
              </a:rPr>
              <a:t> y</a:t>
            </a:r>
            <a:r>
              <a:rPr sz="1800" spc="-5" dirty="0">
                <a:latin typeface="Arial MT"/>
                <a:cs typeface="Arial MT"/>
              </a:rPr>
              <a:t> recorte)</a:t>
            </a:r>
            <a:endParaRPr sz="1800">
              <a:latin typeface="Arial MT"/>
              <a:cs typeface="Arial MT"/>
            </a:endParaRPr>
          </a:p>
          <a:p>
            <a:pPr marL="663575" indent="-285750">
              <a:lnSpc>
                <a:spcPct val="100000"/>
              </a:lnSpc>
              <a:spcBef>
                <a:spcPts val="45"/>
              </a:spcBef>
              <a:buChar char="-"/>
              <a:tabLst>
                <a:tab pos="662940" algn="l"/>
                <a:tab pos="663575" algn="l"/>
              </a:tabLst>
            </a:pPr>
            <a:r>
              <a:rPr sz="1800" spc="-10" dirty="0">
                <a:latin typeface="Arial MT"/>
                <a:cs typeface="Arial MT"/>
              </a:rPr>
              <a:t>Trimmomatic,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fastQC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Trim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Galore!.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1800" b="1" dirty="0">
                <a:solidFill>
                  <a:srgbClr val="E64F13"/>
                </a:solidFill>
                <a:latin typeface="Arial"/>
                <a:cs typeface="Arial"/>
              </a:rPr>
              <a:t>A</a:t>
            </a:r>
            <a:r>
              <a:rPr sz="1800" b="1" spc="-95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continuación…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7866" y="3809150"/>
            <a:ext cx="4688607" cy="259020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43846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E54E13"/>
                </a:solidFill>
              </a:rPr>
              <a:t>Análisis</a:t>
            </a:r>
            <a:r>
              <a:rPr sz="2000" spc="-10" dirty="0">
                <a:solidFill>
                  <a:srgbClr val="E54E13"/>
                </a:solidFill>
              </a:rPr>
              <a:t> bioinformático </a:t>
            </a:r>
            <a:r>
              <a:rPr sz="2000" dirty="0">
                <a:solidFill>
                  <a:srgbClr val="E54E13"/>
                </a:solidFill>
              </a:rPr>
              <a:t>en</a:t>
            </a:r>
            <a:r>
              <a:rPr sz="2000" spc="-10" dirty="0">
                <a:solidFill>
                  <a:srgbClr val="E54E13"/>
                </a:solidFill>
              </a:rPr>
              <a:t> metagenómica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1382295" y="1025487"/>
            <a:ext cx="7700009" cy="5817870"/>
            <a:chOff x="1382295" y="1025487"/>
            <a:chExt cx="7700009" cy="581787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80321" y="1025487"/>
              <a:ext cx="6313887" cy="549731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87847" y="1470257"/>
              <a:ext cx="2480310" cy="4439285"/>
            </a:xfrm>
            <a:custGeom>
              <a:avLst/>
              <a:gdLst/>
              <a:ahLst/>
              <a:cxnLst/>
              <a:rect l="l" t="t" r="r" b="b"/>
              <a:pathLst>
                <a:path w="2480309" h="4439285">
                  <a:moveTo>
                    <a:pt x="0" y="2219614"/>
                  </a:moveTo>
                  <a:lnTo>
                    <a:pt x="460" y="2158518"/>
                  </a:lnTo>
                  <a:lnTo>
                    <a:pt x="1834" y="2097830"/>
                  </a:lnTo>
                  <a:lnTo>
                    <a:pt x="4110" y="2037571"/>
                  </a:lnTo>
                  <a:lnTo>
                    <a:pt x="7275" y="1977762"/>
                  </a:lnTo>
                  <a:lnTo>
                    <a:pt x="11318" y="1918425"/>
                  </a:lnTo>
                  <a:lnTo>
                    <a:pt x="16227" y="1859581"/>
                  </a:lnTo>
                  <a:lnTo>
                    <a:pt x="21991" y="1801250"/>
                  </a:lnTo>
                  <a:lnTo>
                    <a:pt x="28597" y="1743454"/>
                  </a:lnTo>
                  <a:lnTo>
                    <a:pt x="36034" y="1686215"/>
                  </a:lnTo>
                  <a:lnTo>
                    <a:pt x="44289" y="1629552"/>
                  </a:lnTo>
                  <a:lnTo>
                    <a:pt x="53352" y="1573488"/>
                  </a:lnTo>
                  <a:lnTo>
                    <a:pt x="63210" y="1518044"/>
                  </a:lnTo>
                  <a:lnTo>
                    <a:pt x="73851" y="1463240"/>
                  </a:lnTo>
                  <a:lnTo>
                    <a:pt x="85263" y="1409098"/>
                  </a:lnTo>
                  <a:lnTo>
                    <a:pt x="97436" y="1355640"/>
                  </a:lnTo>
                  <a:lnTo>
                    <a:pt x="110356" y="1302885"/>
                  </a:lnTo>
                  <a:lnTo>
                    <a:pt x="124012" y="1250856"/>
                  </a:lnTo>
                  <a:lnTo>
                    <a:pt x="138393" y="1199573"/>
                  </a:lnTo>
                  <a:lnTo>
                    <a:pt x="153486" y="1149058"/>
                  </a:lnTo>
                  <a:lnTo>
                    <a:pt x="169280" y="1099332"/>
                  </a:lnTo>
                  <a:lnTo>
                    <a:pt x="185763" y="1050416"/>
                  </a:lnTo>
                  <a:lnTo>
                    <a:pt x="202922" y="1002331"/>
                  </a:lnTo>
                  <a:lnTo>
                    <a:pt x="220747" y="955098"/>
                  </a:lnTo>
                  <a:lnTo>
                    <a:pt x="239225" y="908738"/>
                  </a:lnTo>
                  <a:lnTo>
                    <a:pt x="258345" y="863274"/>
                  </a:lnTo>
                  <a:lnTo>
                    <a:pt x="278094" y="818725"/>
                  </a:lnTo>
                  <a:lnTo>
                    <a:pt x="298462" y="775113"/>
                  </a:lnTo>
                  <a:lnTo>
                    <a:pt x="319435" y="732459"/>
                  </a:lnTo>
                  <a:lnTo>
                    <a:pt x="341003" y="690784"/>
                  </a:lnTo>
                  <a:lnTo>
                    <a:pt x="363153" y="650109"/>
                  </a:lnTo>
                  <a:lnTo>
                    <a:pt x="385874" y="610457"/>
                  </a:lnTo>
                  <a:lnTo>
                    <a:pt x="409154" y="571847"/>
                  </a:lnTo>
                  <a:lnTo>
                    <a:pt x="432980" y="534300"/>
                  </a:lnTo>
                  <a:lnTo>
                    <a:pt x="457342" y="497839"/>
                  </a:lnTo>
                  <a:lnTo>
                    <a:pt x="482227" y="462484"/>
                  </a:lnTo>
                  <a:lnTo>
                    <a:pt x="507624" y="428256"/>
                  </a:lnTo>
                  <a:lnTo>
                    <a:pt x="533521" y="395177"/>
                  </a:lnTo>
                  <a:lnTo>
                    <a:pt x="559905" y="363267"/>
                  </a:lnTo>
                  <a:lnTo>
                    <a:pt x="586765" y="332549"/>
                  </a:lnTo>
                  <a:lnTo>
                    <a:pt x="614090" y="303042"/>
                  </a:lnTo>
                  <a:lnTo>
                    <a:pt x="641868" y="274768"/>
                  </a:lnTo>
                  <a:lnTo>
                    <a:pt x="670085" y="247749"/>
                  </a:lnTo>
                  <a:lnTo>
                    <a:pt x="698732" y="222005"/>
                  </a:lnTo>
                  <a:lnTo>
                    <a:pt x="757265" y="174428"/>
                  </a:lnTo>
                  <a:lnTo>
                    <a:pt x="817371" y="132206"/>
                  </a:lnTo>
                  <a:lnTo>
                    <a:pt x="878956" y="95510"/>
                  </a:lnTo>
                  <a:lnTo>
                    <a:pt x="941925" y="64507"/>
                  </a:lnTo>
                  <a:lnTo>
                    <a:pt x="1006184" y="39368"/>
                  </a:lnTo>
                  <a:lnTo>
                    <a:pt x="1071639" y="20262"/>
                  </a:lnTo>
                  <a:lnTo>
                    <a:pt x="1138194" y="7357"/>
                  </a:lnTo>
                  <a:lnTo>
                    <a:pt x="1205755" y="824"/>
                  </a:lnTo>
                  <a:lnTo>
                    <a:pt x="1239884" y="0"/>
                  </a:lnTo>
                  <a:lnTo>
                    <a:pt x="1274012" y="824"/>
                  </a:lnTo>
                  <a:lnTo>
                    <a:pt x="1341573" y="7357"/>
                  </a:lnTo>
                  <a:lnTo>
                    <a:pt x="1408128" y="20262"/>
                  </a:lnTo>
                  <a:lnTo>
                    <a:pt x="1473583" y="39368"/>
                  </a:lnTo>
                  <a:lnTo>
                    <a:pt x="1537842" y="64507"/>
                  </a:lnTo>
                  <a:lnTo>
                    <a:pt x="1600811" y="95510"/>
                  </a:lnTo>
                  <a:lnTo>
                    <a:pt x="1662396" y="132206"/>
                  </a:lnTo>
                  <a:lnTo>
                    <a:pt x="1722502" y="174428"/>
                  </a:lnTo>
                  <a:lnTo>
                    <a:pt x="1781035" y="222005"/>
                  </a:lnTo>
                  <a:lnTo>
                    <a:pt x="1809682" y="247749"/>
                  </a:lnTo>
                  <a:lnTo>
                    <a:pt x="1837899" y="274768"/>
                  </a:lnTo>
                  <a:lnTo>
                    <a:pt x="1865677" y="303042"/>
                  </a:lnTo>
                  <a:lnTo>
                    <a:pt x="1893001" y="332549"/>
                  </a:lnTo>
                  <a:lnTo>
                    <a:pt x="1919862" y="363267"/>
                  </a:lnTo>
                  <a:lnTo>
                    <a:pt x="1946246" y="395177"/>
                  </a:lnTo>
                  <a:lnTo>
                    <a:pt x="1972143" y="428256"/>
                  </a:lnTo>
                  <a:lnTo>
                    <a:pt x="1997540" y="462484"/>
                  </a:lnTo>
                  <a:lnTo>
                    <a:pt x="2022425" y="497839"/>
                  </a:lnTo>
                  <a:lnTo>
                    <a:pt x="2046787" y="534300"/>
                  </a:lnTo>
                  <a:lnTo>
                    <a:pt x="2070613" y="571847"/>
                  </a:lnTo>
                  <a:lnTo>
                    <a:pt x="2093893" y="610457"/>
                  </a:lnTo>
                  <a:lnTo>
                    <a:pt x="2116614" y="650109"/>
                  </a:lnTo>
                  <a:lnTo>
                    <a:pt x="2138764" y="690784"/>
                  </a:lnTo>
                  <a:lnTo>
                    <a:pt x="2160332" y="732459"/>
                  </a:lnTo>
                  <a:lnTo>
                    <a:pt x="2181305" y="775113"/>
                  </a:lnTo>
                  <a:lnTo>
                    <a:pt x="2201673" y="818725"/>
                  </a:lnTo>
                  <a:lnTo>
                    <a:pt x="2221422" y="863274"/>
                  </a:lnTo>
                  <a:lnTo>
                    <a:pt x="2240542" y="908738"/>
                  </a:lnTo>
                  <a:lnTo>
                    <a:pt x="2259020" y="955098"/>
                  </a:lnTo>
                  <a:lnTo>
                    <a:pt x="2276845" y="1002331"/>
                  </a:lnTo>
                  <a:lnTo>
                    <a:pt x="2294004" y="1050416"/>
                  </a:lnTo>
                  <a:lnTo>
                    <a:pt x="2310487" y="1099332"/>
                  </a:lnTo>
                  <a:lnTo>
                    <a:pt x="2326281" y="1149058"/>
                  </a:lnTo>
                  <a:lnTo>
                    <a:pt x="2341374" y="1199573"/>
                  </a:lnTo>
                  <a:lnTo>
                    <a:pt x="2355755" y="1250856"/>
                  </a:lnTo>
                  <a:lnTo>
                    <a:pt x="2369411" y="1302885"/>
                  </a:lnTo>
                  <a:lnTo>
                    <a:pt x="2382331" y="1355640"/>
                  </a:lnTo>
                  <a:lnTo>
                    <a:pt x="2394504" y="1409098"/>
                  </a:lnTo>
                  <a:lnTo>
                    <a:pt x="2405916" y="1463240"/>
                  </a:lnTo>
                  <a:lnTo>
                    <a:pt x="2416557" y="1518044"/>
                  </a:lnTo>
                  <a:lnTo>
                    <a:pt x="2426415" y="1573488"/>
                  </a:lnTo>
                  <a:lnTo>
                    <a:pt x="2435478" y="1629552"/>
                  </a:lnTo>
                  <a:lnTo>
                    <a:pt x="2443733" y="1686215"/>
                  </a:lnTo>
                  <a:lnTo>
                    <a:pt x="2451170" y="1743454"/>
                  </a:lnTo>
                  <a:lnTo>
                    <a:pt x="2457776" y="1801250"/>
                  </a:lnTo>
                  <a:lnTo>
                    <a:pt x="2463540" y="1859581"/>
                  </a:lnTo>
                  <a:lnTo>
                    <a:pt x="2468449" y="1918425"/>
                  </a:lnTo>
                  <a:lnTo>
                    <a:pt x="2472492" y="1977762"/>
                  </a:lnTo>
                  <a:lnTo>
                    <a:pt x="2475657" y="2037571"/>
                  </a:lnTo>
                  <a:lnTo>
                    <a:pt x="2477933" y="2097830"/>
                  </a:lnTo>
                  <a:lnTo>
                    <a:pt x="2479307" y="2158518"/>
                  </a:lnTo>
                  <a:lnTo>
                    <a:pt x="2479768" y="2219614"/>
                  </a:lnTo>
                  <a:lnTo>
                    <a:pt x="2479307" y="2280710"/>
                  </a:lnTo>
                  <a:lnTo>
                    <a:pt x="2477933" y="2341398"/>
                  </a:lnTo>
                  <a:lnTo>
                    <a:pt x="2475657" y="2401657"/>
                  </a:lnTo>
                  <a:lnTo>
                    <a:pt x="2472492" y="2461465"/>
                  </a:lnTo>
                  <a:lnTo>
                    <a:pt x="2468449" y="2520802"/>
                  </a:lnTo>
                  <a:lnTo>
                    <a:pt x="2463540" y="2579647"/>
                  </a:lnTo>
                  <a:lnTo>
                    <a:pt x="2457776" y="2637977"/>
                  </a:lnTo>
                  <a:lnTo>
                    <a:pt x="2451170" y="2695773"/>
                  </a:lnTo>
                  <a:lnTo>
                    <a:pt x="2443733" y="2753013"/>
                  </a:lnTo>
                  <a:lnTo>
                    <a:pt x="2435478" y="2809675"/>
                  </a:lnTo>
                  <a:lnTo>
                    <a:pt x="2426415" y="2865739"/>
                  </a:lnTo>
                  <a:lnTo>
                    <a:pt x="2416557" y="2921184"/>
                  </a:lnTo>
                  <a:lnTo>
                    <a:pt x="2405916" y="2975987"/>
                  </a:lnTo>
                  <a:lnTo>
                    <a:pt x="2394504" y="3030129"/>
                  </a:lnTo>
                  <a:lnTo>
                    <a:pt x="2382331" y="3083588"/>
                  </a:lnTo>
                  <a:lnTo>
                    <a:pt x="2369411" y="3136343"/>
                  </a:lnTo>
                  <a:lnTo>
                    <a:pt x="2355755" y="3188372"/>
                  </a:lnTo>
                  <a:lnTo>
                    <a:pt x="2341374" y="3239655"/>
                  </a:lnTo>
                  <a:lnTo>
                    <a:pt x="2326281" y="3290170"/>
                  </a:lnTo>
                  <a:lnTo>
                    <a:pt x="2310487" y="3339896"/>
                  </a:lnTo>
                  <a:lnTo>
                    <a:pt x="2294004" y="3388812"/>
                  </a:lnTo>
                  <a:lnTo>
                    <a:pt x="2276845" y="3436897"/>
                  </a:lnTo>
                  <a:lnTo>
                    <a:pt x="2259020" y="3484130"/>
                  </a:lnTo>
                  <a:lnTo>
                    <a:pt x="2240542" y="3530490"/>
                  </a:lnTo>
                  <a:lnTo>
                    <a:pt x="2221422" y="3575954"/>
                  </a:lnTo>
                  <a:lnTo>
                    <a:pt x="2201673" y="3620503"/>
                  </a:lnTo>
                  <a:lnTo>
                    <a:pt x="2181305" y="3664115"/>
                  </a:lnTo>
                  <a:lnTo>
                    <a:pt x="2160332" y="3706769"/>
                  </a:lnTo>
                  <a:lnTo>
                    <a:pt x="2138764" y="3748444"/>
                  </a:lnTo>
                  <a:lnTo>
                    <a:pt x="2116614" y="3789119"/>
                  </a:lnTo>
                  <a:lnTo>
                    <a:pt x="2093893" y="3828771"/>
                  </a:lnTo>
                  <a:lnTo>
                    <a:pt x="2070613" y="3867381"/>
                  </a:lnTo>
                  <a:lnTo>
                    <a:pt x="2046787" y="3904928"/>
                  </a:lnTo>
                  <a:lnTo>
                    <a:pt x="2022425" y="3941389"/>
                  </a:lnTo>
                  <a:lnTo>
                    <a:pt x="1997540" y="3976744"/>
                  </a:lnTo>
                  <a:lnTo>
                    <a:pt x="1972143" y="4010972"/>
                  </a:lnTo>
                  <a:lnTo>
                    <a:pt x="1946246" y="4044051"/>
                  </a:lnTo>
                  <a:lnTo>
                    <a:pt x="1919862" y="4075961"/>
                  </a:lnTo>
                  <a:lnTo>
                    <a:pt x="1893001" y="4106679"/>
                  </a:lnTo>
                  <a:lnTo>
                    <a:pt x="1865677" y="4136186"/>
                  </a:lnTo>
                  <a:lnTo>
                    <a:pt x="1837899" y="4164460"/>
                  </a:lnTo>
                  <a:lnTo>
                    <a:pt x="1809682" y="4191479"/>
                  </a:lnTo>
                  <a:lnTo>
                    <a:pt x="1781035" y="4217223"/>
                  </a:lnTo>
                  <a:lnTo>
                    <a:pt x="1722502" y="4264800"/>
                  </a:lnTo>
                  <a:lnTo>
                    <a:pt x="1662396" y="4307022"/>
                  </a:lnTo>
                  <a:lnTo>
                    <a:pt x="1600811" y="4343718"/>
                  </a:lnTo>
                  <a:lnTo>
                    <a:pt x="1537842" y="4374721"/>
                  </a:lnTo>
                  <a:lnTo>
                    <a:pt x="1473583" y="4399860"/>
                  </a:lnTo>
                  <a:lnTo>
                    <a:pt x="1408128" y="4418966"/>
                  </a:lnTo>
                  <a:lnTo>
                    <a:pt x="1341573" y="4431871"/>
                  </a:lnTo>
                  <a:lnTo>
                    <a:pt x="1274012" y="4438404"/>
                  </a:lnTo>
                  <a:lnTo>
                    <a:pt x="1239884" y="4439229"/>
                  </a:lnTo>
                  <a:lnTo>
                    <a:pt x="1205755" y="4438404"/>
                  </a:lnTo>
                  <a:lnTo>
                    <a:pt x="1138194" y="4431871"/>
                  </a:lnTo>
                  <a:lnTo>
                    <a:pt x="1071639" y="4418966"/>
                  </a:lnTo>
                  <a:lnTo>
                    <a:pt x="1006184" y="4399860"/>
                  </a:lnTo>
                  <a:lnTo>
                    <a:pt x="941925" y="4374721"/>
                  </a:lnTo>
                  <a:lnTo>
                    <a:pt x="878956" y="4343718"/>
                  </a:lnTo>
                  <a:lnTo>
                    <a:pt x="817371" y="4307022"/>
                  </a:lnTo>
                  <a:lnTo>
                    <a:pt x="757265" y="4264800"/>
                  </a:lnTo>
                  <a:lnTo>
                    <a:pt x="698732" y="4217223"/>
                  </a:lnTo>
                  <a:lnTo>
                    <a:pt x="670085" y="4191479"/>
                  </a:lnTo>
                  <a:lnTo>
                    <a:pt x="641868" y="4164460"/>
                  </a:lnTo>
                  <a:lnTo>
                    <a:pt x="614090" y="4136186"/>
                  </a:lnTo>
                  <a:lnTo>
                    <a:pt x="586765" y="4106679"/>
                  </a:lnTo>
                  <a:lnTo>
                    <a:pt x="559905" y="4075961"/>
                  </a:lnTo>
                  <a:lnTo>
                    <a:pt x="533521" y="4044051"/>
                  </a:lnTo>
                  <a:lnTo>
                    <a:pt x="507624" y="4010972"/>
                  </a:lnTo>
                  <a:lnTo>
                    <a:pt x="482227" y="3976744"/>
                  </a:lnTo>
                  <a:lnTo>
                    <a:pt x="457342" y="3941389"/>
                  </a:lnTo>
                  <a:lnTo>
                    <a:pt x="432980" y="3904928"/>
                  </a:lnTo>
                  <a:lnTo>
                    <a:pt x="409154" y="3867381"/>
                  </a:lnTo>
                  <a:lnTo>
                    <a:pt x="385874" y="3828771"/>
                  </a:lnTo>
                  <a:lnTo>
                    <a:pt x="363153" y="3789119"/>
                  </a:lnTo>
                  <a:lnTo>
                    <a:pt x="341003" y="3748444"/>
                  </a:lnTo>
                  <a:lnTo>
                    <a:pt x="319435" y="3706769"/>
                  </a:lnTo>
                  <a:lnTo>
                    <a:pt x="298462" y="3664115"/>
                  </a:lnTo>
                  <a:lnTo>
                    <a:pt x="278094" y="3620503"/>
                  </a:lnTo>
                  <a:lnTo>
                    <a:pt x="258345" y="3575954"/>
                  </a:lnTo>
                  <a:lnTo>
                    <a:pt x="239225" y="3530490"/>
                  </a:lnTo>
                  <a:lnTo>
                    <a:pt x="220747" y="3484130"/>
                  </a:lnTo>
                  <a:lnTo>
                    <a:pt x="202922" y="3436897"/>
                  </a:lnTo>
                  <a:lnTo>
                    <a:pt x="185763" y="3388812"/>
                  </a:lnTo>
                  <a:lnTo>
                    <a:pt x="169280" y="3339896"/>
                  </a:lnTo>
                  <a:lnTo>
                    <a:pt x="153486" y="3290170"/>
                  </a:lnTo>
                  <a:lnTo>
                    <a:pt x="138393" y="3239655"/>
                  </a:lnTo>
                  <a:lnTo>
                    <a:pt x="124012" y="3188372"/>
                  </a:lnTo>
                  <a:lnTo>
                    <a:pt x="110356" y="3136343"/>
                  </a:lnTo>
                  <a:lnTo>
                    <a:pt x="97436" y="3083588"/>
                  </a:lnTo>
                  <a:lnTo>
                    <a:pt x="85263" y="3030129"/>
                  </a:lnTo>
                  <a:lnTo>
                    <a:pt x="73851" y="2975987"/>
                  </a:lnTo>
                  <a:lnTo>
                    <a:pt x="63210" y="2921184"/>
                  </a:lnTo>
                  <a:lnTo>
                    <a:pt x="53352" y="2865739"/>
                  </a:lnTo>
                  <a:lnTo>
                    <a:pt x="44289" y="2809675"/>
                  </a:lnTo>
                  <a:lnTo>
                    <a:pt x="36034" y="2753013"/>
                  </a:lnTo>
                  <a:lnTo>
                    <a:pt x="28597" y="2695773"/>
                  </a:lnTo>
                  <a:lnTo>
                    <a:pt x="21991" y="2637977"/>
                  </a:lnTo>
                  <a:lnTo>
                    <a:pt x="16227" y="2579647"/>
                  </a:lnTo>
                  <a:lnTo>
                    <a:pt x="11318" y="2520802"/>
                  </a:lnTo>
                  <a:lnTo>
                    <a:pt x="7275" y="2461465"/>
                  </a:lnTo>
                  <a:lnTo>
                    <a:pt x="4110" y="2401657"/>
                  </a:lnTo>
                  <a:lnTo>
                    <a:pt x="1834" y="2341398"/>
                  </a:lnTo>
                  <a:lnTo>
                    <a:pt x="460" y="2280710"/>
                  </a:lnTo>
                  <a:lnTo>
                    <a:pt x="0" y="2219614"/>
                  </a:lnTo>
                  <a:close/>
                </a:path>
              </a:pathLst>
            </a:custGeom>
            <a:ln w="28575">
              <a:solidFill>
                <a:srgbClr val="E5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96583" y="1651416"/>
              <a:ext cx="5516880" cy="5177790"/>
            </a:xfrm>
            <a:custGeom>
              <a:avLst/>
              <a:gdLst/>
              <a:ahLst/>
              <a:cxnLst/>
              <a:rect l="l" t="t" r="r" b="b"/>
              <a:pathLst>
                <a:path w="5516880" h="5177790">
                  <a:moveTo>
                    <a:pt x="0" y="2588668"/>
                  </a:moveTo>
                  <a:lnTo>
                    <a:pt x="446" y="2541634"/>
                  </a:lnTo>
                  <a:lnTo>
                    <a:pt x="1779" y="2494804"/>
                  </a:lnTo>
                  <a:lnTo>
                    <a:pt x="3992" y="2448185"/>
                  </a:lnTo>
                  <a:lnTo>
                    <a:pt x="7077" y="2401783"/>
                  </a:lnTo>
                  <a:lnTo>
                    <a:pt x="11027" y="2355605"/>
                  </a:lnTo>
                  <a:lnTo>
                    <a:pt x="15833" y="2309658"/>
                  </a:lnTo>
                  <a:lnTo>
                    <a:pt x="21490" y="2263950"/>
                  </a:lnTo>
                  <a:lnTo>
                    <a:pt x="27988" y="2218488"/>
                  </a:lnTo>
                  <a:lnTo>
                    <a:pt x="35321" y="2173279"/>
                  </a:lnTo>
                  <a:lnTo>
                    <a:pt x="43480" y="2128329"/>
                  </a:lnTo>
                  <a:lnTo>
                    <a:pt x="52459" y="2083646"/>
                  </a:lnTo>
                  <a:lnTo>
                    <a:pt x="62250" y="2039238"/>
                  </a:lnTo>
                  <a:lnTo>
                    <a:pt x="72845" y="1995110"/>
                  </a:lnTo>
                  <a:lnTo>
                    <a:pt x="84237" y="1951270"/>
                  </a:lnTo>
                  <a:lnTo>
                    <a:pt x="96418" y="1907725"/>
                  </a:lnTo>
                  <a:lnTo>
                    <a:pt x="109381" y="1864483"/>
                  </a:lnTo>
                  <a:lnTo>
                    <a:pt x="123118" y="1821550"/>
                  </a:lnTo>
                  <a:lnTo>
                    <a:pt x="137622" y="1778933"/>
                  </a:lnTo>
                  <a:lnTo>
                    <a:pt x="152885" y="1736640"/>
                  </a:lnTo>
                  <a:lnTo>
                    <a:pt x="168899" y="1694677"/>
                  </a:lnTo>
                  <a:lnTo>
                    <a:pt x="185657" y="1653052"/>
                  </a:lnTo>
                  <a:lnTo>
                    <a:pt x="203152" y="1611771"/>
                  </a:lnTo>
                  <a:lnTo>
                    <a:pt x="221376" y="1570842"/>
                  </a:lnTo>
                  <a:lnTo>
                    <a:pt x="240321" y="1530272"/>
                  </a:lnTo>
                  <a:lnTo>
                    <a:pt x="259980" y="1490068"/>
                  </a:lnTo>
                  <a:lnTo>
                    <a:pt x="280345" y="1450237"/>
                  </a:lnTo>
                  <a:lnTo>
                    <a:pt x="301409" y="1410786"/>
                  </a:lnTo>
                  <a:lnTo>
                    <a:pt x="323165" y="1371722"/>
                  </a:lnTo>
                  <a:lnTo>
                    <a:pt x="345604" y="1333052"/>
                  </a:lnTo>
                  <a:lnTo>
                    <a:pt x="368719" y="1294783"/>
                  </a:lnTo>
                  <a:lnTo>
                    <a:pt x="392503" y="1256923"/>
                  </a:lnTo>
                  <a:lnTo>
                    <a:pt x="416948" y="1219478"/>
                  </a:lnTo>
                  <a:lnTo>
                    <a:pt x="442047" y="1182455"/>
                  </a:lnTo>
                  <a:lnTo>
                    <a:pt x="467792" y="1145862"/>
                  </a:lnTo>
                  <a:lnTo>
                    <a:pt x="494175" y="1109706"/>
                  </a:lnTo>
                  <a:lnTo>
                    <a:pt x="521190" y="1073993"/>
                  </a:lnTo>
                  <a:lnTo>
                    <a:pt x="548827" y="1038731"/>
                  </a:lnTo>
                  <a:lnTo>
                    <a:pt x="577081" y="1003927"/>
                  </a:lnTo>
                  <a:lnTo>
                    <a:pt x="605943" y="969588"/>
                  </a:lnTo>
                  <a:lnTo>
                    <a:pt x="635406" y="935720"/>
                  </a:lnTo>
                  <a:lnTo>
                    <a:pt x="665462" y="902332"/>
                  </a:lnTo>
                  <a:lnTo>
                    <a:pt x="696104" y="869430"/>
                  </a:lnTo>
                  <a:lnTo>
                    <a:pt x="727324" y="837021"/>
                  </a:lnTo>
                  <a:lnTo>
                    <a:pt x="759115" y="805112"/>
                  </a:lnTo>
                  <a:lnTo>
                    <a:pt x="791469" y="773711"/>
                  </a:lnTo>
                  <a:lnTo>
                    <a:pt x="824379" y="742824"/>
                  </a:lnTo>
                  <a:lnTo>
                    <a:pt x="857836" y="712459"/>
                  </a:lnTo>
                  <a:lnTo>
                    <a:pt x="891835" y="682622"/>
                  </a:lnTo>
                  <a:lnTo>
                    <a:pt x="926366" y="653320"/>
                  </a:lnTo>
                  <a:lnTo>
                    <a:pt x="961423" y="624562"/>
                  </a:lnTo>
                  <a:lnTo>
                    <a:pt x="996997" y="596353"/>
                  </a:lnTo>
                  <a:lnTo>
                    <a:pt x="1033082" y="568701"/>
                  </a:lnTo>
                  <a:lnTo>
                    <a:pt x="1069670" y="541613"/>
                  </a:lnTo>
                  <a:lnTo>
                    <a:pt x="1106754" y="515095"/>
                  </a:lnTo>
                  <a:lnTo>
                    <a:pt x="1144325" y="489156"/>
                  </a:lnTo>
                  <a:lnTo>
                    <a:pt x="1182376" y="463802"/>
                  </a:lnTo>
                  <a:lnTo>
                    <a:pt x="1220900" y="439041"/>
                  </a:lnTo>
                  <a:lnTo>
                    <a:pt x="1259890" y="414878"/>
                  </a:lnTo>
                  <a:lnTo>
                    <a:pt x="1299337" y="391322"/>
                  </a:lnTo>
                  <a:lnTo>
                    <a:pt x="1339234" y="368379"/>
                  </a:lnTo>
                  <a:lnTo>
                    <a:pt x="1379574" y="346057"/>
                  </a:lnTo>
                  <a:lnTo>
                    <a:pt x="1420348" y="324363"/>
                  </a:lnTo>
                  <a:lnTo>
                    <a:pt x="1461551" y="303303"/>
                  </a:lnTo>
                  <a:lnTo>
                    <a:pt x="1503173" y="282884"/>
                  </a:lnTo>
                  <a:lnTo>
                    <a:pt x="1545208" y="263115"/>
                  </a:lnTo>
                  <a:lnTo>
                    <a:pt x="1587647" y="244001"/>
                  </a:lnTo>
                  <a:lnTo>
                    <a:pt x="1630484" y="225550"/>
                  </a:lnTo>
                  <a:lnTo>
                    <a:pt x="1673711" y="207770"/>
                  </a:lnTo>
                  <a:lnTo>
                    <a:pt x="1717320" y="190666"/>
                  </a:lnTo>
                  <a:lnTo>
                    <a:pt x="1761304" y="174246"/>
                  </a:lnTo>
                  <a:lnTo>
                    <a:pt x="1805655" y="158518"/>
                  </a:lnTo>
                  <a:lnTo>
                    <a:pt x="1850366" y="143488"/>
                  </a:lnTo>
                  <a:lnTo>
                    <a:pt x="1895429" y="129163"/>
                  </a:lnTo>
                  <a:lnTo>
                    <a:pt x="1940836" y="115551"/>
                  </a:lnTo>
                  <a:lnTo>
                    <a:pt x="1986581" y="102658"/>
                  </a:lnTo>
                  <a:lnTo>
                    <a:pt x="2032655" y="90492"/>
                  </a:lnTo>
                  <a:lnTo>
                    <a:pt x="2079051" y="79060"/>
                  </a:lnTo>
                  <a:lnTo>
                    <a:pt x="2125762" y="68368"/>
                  </a:lnTo>
                  <a:lnTo>
                    <a:pt x="2172780" y="58424"/>
                  </a:lnTo>
                  <a:lnTo>
                    <a:pt x="2220097" y="49235"/>
                  </a:lnTo>
                  <a:lnTo>
                    <a:pt x="2267706" y="40808"/>
                  </a:lnTo>
                  <a:lnTo>
                    <a:pt x="2315599" y="33150"/>
                  </a:lnTo>
                  <a:lnTo>
                    <a:pt x="2363769" y="26268"/>
                  </a:lnTo>
                  <a:lnTo>
                    <a:pt x="2412208" y="20169"/>
                  </a:lnTo>
                  <a:lnTo>
                    <a:pt x="2460909" y="14860"/>
                  </a:lnTo>
                  <a:lnTo>
                    <a:pt x="2509864" y="10349"/>
                  </a:lnTo>
                  <a:lnTo>
                    <a:pt x="2559066" y="6642"/>
                  </a:lnTo>
                  <a:lnTo>
                    <a:pt x="2608507" y="3747"/>
                  </a:lnTo>
                  <a:lnTo>
                    <a:pt x="2658180" y="1670"/>
                  </a:lnTo>
                  <a:lnTo>
                    <a:pt x="2708076" y="418"/>
                  </a:lnTo>
                  <a:lnTo>
                    <a:pt x="2758190" y="0"/>
                  </a:lnTo>
                  <a:lnTo>
                    <a:pt x="2808303" y="418"/>
                  </a:lnTo>
                  <a:lnTo>
                    <a:pt x="2858199" y="1670"/>
                  </a:lnTo>
                  <a:lnTo>
                    <a:pt x="2907872" y="3747"/>
                  </a:lnTo>
                  <a:lnTo>
                    <a:pt x="2957313" y="6642"/>
                  </a:lnTo>
                  <a:lnTo>
                    <a:pt x="3006515" y="10349"/>
                  </a:lnTo>
                  <a:lnTo>
                    <a:pt x="3055470" y="14860"/>
                  </a:lnTo>
                  <a:lnTo>
                    <a:pt x="3104171" y="20169"/>
                  </a:lnTo>
                  <a:lnTo>
                    <a:pt x="3152610" y="26268"/>
                  </a:lnTo>
                  <a:lnTo>
                    <a:pt x="3200780" y="33150"/>
                  </a:lnTo>
                  <a:lnTo>
                    <a:pt x="3248674" y="40808"/>
                  </a:lnTo>
                  <a:lnTo>
                    <a:pt x="3296282" y="49235"/>
                  </a:lnTo>
                  <a:lnTo>
                    <a:pt x="3343599" y="58424"/>
                  </a:lnTo>
                  <a:lnTo>
                    <a:pt x="3390617" y="68368"/>
                  </a:lnTo>
                  <a:lnTo>
                    <a:pt x="3437328" y="79060"/>
                  </a:lnTo>
                  <a:lnTo>
                    <a:pt x="3483724" y="90492"/>
                  </a:lnTo>
                  <a:lnTo>
                    <a:pt x="3529798" y="102658"/>
                  </a:lnTo>
                  <a:lnTo>
                    <a:pt x="3575543" y="115551"/>
                  </a:lnTo>
                  <a:lnTo>
                    <a:pt x="3620950" y="129163"/>
                  </a:lnTo>
                  <a:lnTo>
                    <a:pt x="3666013" y="143488"/>
                  </a:lnTo>
                  <a:lnTo>
                    <a:pt x="3710724" y="158518"/>
                  </a:lnTo>
                  <a:lnTo>
                    <a:pt x="3755075" y="174246"/>
                  </a:lnTo>
                  <a:lnTo>
                    <a:pt x="3799059" y="190666"/>
                  </a:lnTo>
                  <a:lnTo>
                    <a:pt x="3842668" y="207770"/>
                  </a:lnTo>
                  <a:lnTo>
                    <a:pt x="3885895" y="225550"/>
                  </a:lnTo>
                  <a:lnTo>
                    <a:pt x="3928732" y="244001"/>
                  </a:lnTo>
                  <a:lnTo>
                    <a:pt x="3971172" y="263115"/>
                  </a:lnTo>
                  <a:lnTo>
                    <a:pt x="4013206" y="282884"/>
                  </a:lnTo>
                  <a:lnTo>
                    <a:pt x="4054828" y="303303"/>
                  </a:lnTo>
                  <a:lnTo>
                    <a:pt x="4096031" y="324363"/>
                  </a:lnTo>
                  <a:lnTo>
                    <a:pt x="4136805" y="346057"/>
                  </a:lnTo>
                  <a:lnTo>
                    <a:pt x="4177145" y="368379"/>
                  </a:lnTo>
                  <a:lnTo>
                    <a:pt x="4217042" y="391322"/>
                  </a:lnTo>
                  <a:lnTo>
                    <a:pt x="4256489" y="414878"/>
                  </a:lnTo>
                  <a:lnTo>
                    <a:pt x="4295479" y="439041"/>
                  </a:lnTo>
                  <a:lnTo>
                    <a:pt x="4334003" y="463802"/>
                  </a:lnTo>
                  <a:lnTo>
                    <a:pt x="4372054" y="489156"/>
                  </a:lnTo>
                  <a:lnTo>
                    <a:pt x="4409625" y="515095"/>
                  </a:lnTo>
                  <a:lnTo>
                    <a:pt x="4446709" y="541613"/>
                  </a:lnTo>
                  <a:lnTo>
                    <a:pt x="4483297" y="568701"/>
                  </a:lnTo>
                  <a:lnTo>
                    <a:pt x="4519382" y="596353"/>
                  </a:lnTo>
                  <a:lnTo>
                    <a:pt x="4554956" y="624562"/>
                  </a:lnTo>
                  <a:lnTo>
                    <a:pt x="4590013" y="653320"/>
                  </a:lnTo>
                  <a:lnTo>
                    <a:pt x="4624545" y="682622"/>
                  </a:lnTo>
                  <a:lnTo>
                    <a:pt x="4658543" y="712459"/>
                  </a:lnTo>
                  <a:lnTo>
                    <a:pt x="4692001" y="742824"/>
                  </a:lnTo>
                  <a:lnTo>
                    <a:pt x="4724910" y="773711"/>
                  </a:lnTo>
                  <a:lnTo>
                    <a:pt x="4757264" y="805112"/>
                  </a:lnTo>
                  <a:lnTo>
                    <a:pt x="4789055" y="837021"/>
                  </a:lnTo>
                  <a:lnTo>
                    <a:pt x="4820275" y="869430"/>
                  </a:lnTo>
                  <a:lnTo>
                    <a:pt x="4850917" y="902332"/>
                  </a:lnTo>
                  <a:lnTo>
                    <a:pt x="4880973" y="935720"/>
                  </a:lnTo>
                  <a:lnTo>
                    <a:pt x="4910436" y="969588"/>
                  </a:lnTo>
                  <a:lnTo>
                    <a:pt x="4939298" y="1003927"/>
                  </a:lnTo>
                  <a:lnTo>
                    <a:pt x="4967552" y="1038731"/>
                  </a:lnTo>
                  <a:lnTo>
                    <a:pt x="4995190" y="1073993"/>
                  </a:lnTo>
                  <a:lnTo>
                    <a:pt x="5022204" y="1109706"/>
                  </a:lnTo>
                  <a:lnTo>
                    <a:pt x="5048587" y="1145862"/>
                  </a:lnTo>
                  <a:lnTo>
                    <a:pt x="5074332" y="1182455"/>
                  </a:lnTo>
                  <a:lnTo>
                    <a:pt x="5099431" y="1219478"/>
                  </a:lnTo>
                  <a:lnTo>
                    <a:pt x="5123876" y="1256923"/>
                  </a:lnTo>
                  <a:lnTo>
                    <a:pt x="5147660" y="1294783"/>
                  </a:lnTo>
                  <a:lnTo>
                    <a:pt x="5170775" y="1333052"/>
                  </a:lnTo>
                  <a:lnTo>
                    <a:pt x="5193214" y="1371722"/>
                  </a:lnTo>
                  <a:lnTo>
                    <a:pt x="5214970" y="1410786"/>
                  </a:lnTo>
                  <a:lnTo>
                    <a:pt x="5236034" y="1450237"/>
                  </a:lnTo>
                  <a:lnTo>
                    <a:pt x="5256399" y="1490068"/>
                  </a:lnTo>
                  <a:lnTo>
                    <a:pt x="5276058" y="1530272"/>
                  </a:lnTo>
                  <a:lnTo>
                    <a:pt x="5295003" y="1570842"/>
                  </a:lnTo>
                  <a:lnTo>
                    <a:pt x="5313227" y="1611771"/>
                  </a:lnTo>
                  <a:lnTo>
                    <a:pt x="5330722" y="1653052"/>
                  </a:lnTo>
                  <a:lnTo>
                    <a:pt x="5347480" y="1694677"/>
                  </a:lnTo>
                  <a:lnTo>
                    <a:pt x="5363495" y="1736640"/>
                  </a:lnTo>
                  <a:lnTo>
                    <a:pt x="5378757" y="1778933"/>
                  </a:lnTo>
                  <a:lnTo>
                    <a:pt x="5393261" y="1821550"/>
                  </a:lnTo>
                  <a:lnTo>
                    <a:pt x="5406998" y="1864483"/>
                  </a:lnTo>
                  <a:lnTo>
                    <a:pt x="5419961" y="1907725"/>
                  </a:lnTo>
                  <a:lnTo>
                    <a:pt x="5432142" y="1951270"/>
                  </a:lnTo>
                  <a:lnTo>
                    <a:pt x="5443534" y="1995110"/>
                  </a:lnTo>
                  <a:lnTo>
                    <a:pt x="5454129" y="2039238"/>
                  </a:lnTo>
                  <a:lnTo>
                    <a:pt x="5463920" y="2083646"/>
                  </a:lnTo>
                  <a:lnTo>
                    <a:pt x="5472899" y="2128329"/>
                  </a:lnTo>
                  <a:lnTo>
                    <a:pt x="5481058" y="2173279"/>
                  </a:lnTo>
                  <a:lnTo>
                    <a:pt x="5488391" y="2218488"/>
                  </a:lnTo>
                  <a:lnTo>
                    <a:pt x="5494889" y="2263950"/>
                  </a:lnTo>
                  <a:lnTo>
                    <a:pt x="5500546" y="2309658"/>
                  </a:lnTo>
                  <a:lnTo>
                    <a:pt x="5505352" y="2355605"/>
                  </a:lnTo>
                  <a:lnTo>
                    <a:pt x="5509302" y="2401783"/>
                  </a:lnTo>
                  <a:lnTo>
                    <a:pt x="5512387" y="2448185"/>
                  </a:lnTo>
                  <a:lnTo>
                    <a:pt x="5514600" y="2494804"/>
                  </a:lnTo>
                  <a:lnTo>
                    <a:pt x="5515933" y="2541634"/>
                  </a:lnTo>
                  <a:lnTo>
                    <a:pt x="5516380" y="2588668"/>
                  </a:lnTo>
                  <a:lnTo>
                    <a:pt x="5515933" y="2635701"/>
                  </a:lnTo>
                  <a:lnTo>
                    <a:pt x="5514600" y="2682531"/>
                  </a:lnTo>
                  <a:lnTo>
                    <a:pt x="5512387" y="2729150"/>
                  </a:lnTo>
                  <a:lnTo>
                    <a:pt x="5509302" y="2775553"/>
                  </a:lnTo>
                  <a:lnTo>
                    <a:pt x="5505352" y="2821730"/>
                  </a:lnTo>
                  <a:lnTo>
                    <a:pt x="5500546" y="2867677"/>
                  </a:lnTo>
                  <a:lnTo>
                    <a:pt x="5494889" y="2913385"/>
                  </a:lnTo>
                  <a:lnTo>
                    <a:pt x="5488391" y="2958847"/>
                  </a:lnTo>
                  <a:lnTo>
                    <a:pt x="5481058" y="3004056"/>
                  </a:lnTo>
                  <a:lnTo>
                    <a:pt x="5472899" y="3049006"/>
                  </a:lnTo>
                  <a:lnTo>
                    <a:pt x="5463920" y="3093689"/>
                  </a:lnTo>
                  <a:lnTo>
                    <a:pt x="5454129" y="3138098"/>
                  </a:lnTo>
                  <a:lnTo>
                    <a:pt x="5443534" y="3182225"/>
                  </a:lnTo>
                  <a:lnTo>
                    <a:pt x="5432142" y="3226065"/>
                  </a:lnTo>
                  <a:lnTo>
                    <a:pt x="5419961" y="3269610"/>
                  </a:lnTo>
                  <a:lnTo>
                    <a:pt x="5406998" y="3312852"/>
                  </a:lnTo>
                  <a:lnTo>
                    <a:pt x="5393261" y="3355785"/>
                  </a:lnTo>
                  <a:lnTo>
                    <a:pt x="5378757" y="3398402"/>
                  </a:lnTo>
                  <a:lnTo>
                    <a:pt x="5363495" y="3440695"/>
                  </a:lnTo>
                  <a:lnTo>
                    <a:pt x="5347480" y="3482658"/>
                  </a:lnTo>
                  <a:lnTo>
                    <a:pt x="5330722" y="3524283"/>
                  </a:lnTo>
                  <a:lnTo>
                    <a:pt x="5313227" y="3565564"/>
                  </a:lnTo>
                  <a:lnTo>
                    <a:pt x="5295003" y="3606493"/>
                  </a:lnTo>
                  <a:lnTo>
                    <a:pt x="5276058" y="3647063"/>
                  </a:lnTo>
                  <a:lnTo>
                    <a:pt x="5256399" y="3687267"/>
                  </a:lnTo>
                  <a:lnTo>
                    <a:pt x="5236034" y="3727098"/>
                  </a:lnTo>
                  <a:lnTo>
                    <a:pt x="5214970" y="3766549"/>
                  </a:lnTo>
                  <a:lnTo>
                    <a:pt x="5193214" y="3805613"/>
                  </a:lnTo>
                  <a:lnTo>
                    <a:pt x="5170775" y="3844283"/>
                  </a:lnTo>
                  <a:lnTo>
                    <a:pt x="5147660" y="3882552"/>
                  </a:lnTo>
                  <a:lnTo>
                    <a:pt x="5123876" y="3920412"/>
                  </a:lnTo>
                  <a:lnTo>
                    <a:pt x="5099431" y="3957857"/>
                  </a:lnTo>
                  <a:lnTo>
                    <a:pt x="5074332" y="3994880"/>
                  </a:lnTo>
                  <a:lnTo>
                    <a:pt x="5048587" y="4031473"/>
                  </a:lnTo>
                  <a:lnTo>
                    <a:pt x="5022204" y="4067629"/>
                  </a:lnTo>
                  <a:lnTo>
                    <a:pt x="4995190" y="4103342"/>
                  </a:lnTo>
                  <a:lnTo>
                    <a:pt x="4967552" y="4138604"/>
                  </a:lnTo>
                  <a:lnTo>
                    <a:pt x="4939298" y="4173408"/>
                  </a:lnTo>
                  <a:lnTo>
                    <a:pt x="4910436" y="4207747"/>
                  </a:lnTo>
                  <a:lnTo>
                    <a:pt x="4880973" y="4241615"/>
                  </a:lnTo>
                  <a:lnTo>
                    <a:pt x="4850917" y="4275003"/>
                  </a:lnTo>
                  <a:lnTo>
                    <a:pt x="4820275" y="4307905"/>
                  </a:lnTo>
                  <a:lnTo>
                    <a:pt x="4789055" y="4340314"/>
                  </a:lnTo>
                  <a:lnTo>
                    <a:pt x="4757264" y="4372223"/>
                  </a:lnTo>
                  <a:lnTo>
                    <a:pt x="4724910" y="4403624"/>
                  </a:lnTo>
                  <a:lnTo>
                    <a:pt x="4692001" y="4434511"/>
                  </a:lnTo>
                  <a:lnTo>
                    <a:pt x="4658543" y="4464877"/>
                  </a:lnTo>
                  <a:lnTo>
                    <a:pt x="4624545" y="4494713"/>
                  </a:lnTo>
                  <a:lnTo>
                    <a:pt x="4590013" y="4524015"/>
                  </a:lnTo>
                  <a:lnTo>
                    <a:pt x="4554956" y="4552773"/>
                  </a:lnTo>
                  <a:lnTo>
                    <a:pt x="4519382" y="4580982"/>
                  </a:lnTo>
                  <a:lnTo>
                    <a:pt x="4483297" y="4608634"/>
                  </a:lnTo>
                  <a:lnTo>
                    <a:pt x="4446709" y="4635722"/>
                  </a:lnTo>
                  <a:lnTo>
                    <a:pt x="4409625" y="4662240"/>
                  </a:lnTo>
                  <a:lnTo>
                    <a:pt x="4372054" y="4688179"/>
                  </a:lnTo>
                  <a:lnTo>
                    <a:pt x="4334003" y="4713533"/>
                  </a:lnTo>
                  <a:lnTo>
                    <a:pt x="4295479" y="4738294"/>
                  </a:lnTo>
                  <a:lnTo>
                    <a:pt x="4256489" y="4762457"/>
                  </a:lnTo>
                  <a:lnTo>
                    <a:pt x="4217042" y="4786013"/>
                  </a:lnTo>
                  <a:lnTo>
                    <a:pt x="4177145" y="4808956"/>
                  </a:lnTo>
                  <a:lnTo>
                    <a:pt x="4136805" y="4831278"/>
                  </a:lnTo>
                  <a:lnTo>
                    <a:pt x="4096031" y="4852973"/>
                  </a:lnTo>
                  <a:lnTo>
                    <a:pt x="4054828" y="4874033"/>
                  </a:lnTo>
                  <a:lnTo>
                    <a:pt x="4013206" y="4894451"/>
                  </a:lnTo>
                  <a:lnTo>
                    <a:pt x="3971172" y="4914220"/>
                  </a:lnTo>
                  <a:lnTo>
                    <a:pt x="3928732" y="4933334"/>
                  </a:lnTo>
                  <a:lnTo>
                    <a:pt x="3885895" y="4951785"/>
                  </a:lnTo>
                  <a:lnTo>
                    <a:pt x="3842668" y="4969566"/>
                  </a:lnTo>
                  <a:lnTo>
                    <a:pt x="3799059" y="4986669"/>
                  </a:lnTo>
                  <a:lnTo>
                    <a:pt x="3755075" y="5003089"/>
                  </a:lnTo>
                  <a:lnTo>
                    <a:pt x="3710724" y="5018817"/>
                  </a:lnTo>
                  <a:lnTo>
                    <a:pt x="3666013" y="5033847"/>
                  </a:lnTo>
                  <a:lnTo>
                    <a:pt x="3620950" y="5048172"/>
                  </a:lnTo>
                  <a:lnTo>
                    <a:pt x="3575543" y="5061784"/>
                  </a:lnTo>
                  <a:lnTo>
                    <a:pt x="3529798" y="5074677"/>
                  </a:lnTo>
                  <a:lnTo>
                    <a:pt x="3483724" y="5086843"/>
                  </a:lnTo>
                  <a:lnTo>
                    <a:pt x="3437328" y="5098275"/>
                  </a:lnTo>
                  <a:lnTo>
                    <a:pt x="3390617" y="5108967"/>
                  </a:lnTo>
                  <a:lnTo>
                    <a:pt x="3343599" y="5118911"/>
                  </a:lnTo>
                  <a:lnTo>
                    <a:pt x="3296282" y="5128100"/>
                  </a:lnTo>
                  <a:lnTo>
                    <a:pt x="3248674" y="5136527"/>
                  </a:lnTo>
                  <a:lnTo>
                    <a:pt x="3200780" y="5144185"/>
                  </a:lnTo>
                  <a:lnTo>
                    <a:pt x="3152610" y="5151067"/>
                  </a:lnTo>
                  <a:lnTo>
                    <a:pt x="3104171" y="5157166"/>
                  </a:lnTo>
                  <a:lnTo>
                    <a:pt x="3055470" y="5162475"/>
                  </a:lnTo>
                  <a:lnTo>
                    <a:pt x="3006515" y="5166986"/>
                  </a:lnTo>
                  <a:lnTo>
                    <a:pt x="2957313" y="5170693"/>
                  </a:lnTo>
                  <a:lnTo>
                    <a:pt x="2907872" y="5173589"/>
                  </a:lnTo>
                  <a:lnTo>
                    <a:pt x="2858199" y="5175666"/>
                  </a:lnTo>
                  <a:lnTo>
                    <a:pt x="2808303" y="5176917"/>
                  </a:lnTo>
                  <a:lnTo>
                    <a:pt x="2758190" y="5177336"/>
                  </a:lnTo>
                  <a:lnTo>
                    <a:pt x="2708076" y="5176917"/>
                  </a:lnTo>
                  <a:lnTo>
                    <a:pt x="2658180" y="5175666"/>
                  </a:lnTo>
                  <a:lnTo>
                    <a:pt x="2608507" y="5173589"/>
                  </a:lnTo>
                  <a:lnTo>
                    <a:pt x="2559066" y="5170693"/>
                  </a:lnTo>
                  <a:lnTo>
                    <a:pt x="2509864" y="5166986"/>
                  </a:lnTo>
                  <a:lnTo>
                    <a:pt x="2460909" y="5162475"/>
                  </a:lnTo>
                  <a:lnTo>
                    <a:pt x="2412208" y="5157166"/>
                  </a:lnTo>
                  <a:lnTo>
                    <a:pt x="2363769" y="5151067"/>
                  </a:lnTo>
                  <a:lnTo>
                    <a:pt x="2315599" y="5144185"/>
                  </a:lnTo>
                  <a:lnTo>
                    <a:pt x="2267706" y="5136527"/>
                  </a:lnTo>
                  <a:lnTo>
                    <a:pt x="2220097" y="5128100"/>
                  </a:lnTo>
                  <a:lnTo>
                    <a:pt x="2172780" y="5118911"/>
                  </a:lnTo>
                  <a:lnTo>
                    <a:pt x="2125762" y="5108967"/>
                  </a:lnTo>
                  <a:lnTo>
                    <a:pt x="2079051" y="5098275"/>
                  </a:lnTo>
                  <a:lnTo>
                    <a:pt x="2032655" y="5086843"/>
                  </a:lnTo>
                  <a:lnTo>
                    <a:pt x="1986581" y="5074677"/>
                  </a:lnTo>
                  <a:lnTo>
                    <a:pt x="1940836" y="5061784"/>
                  </a:lnTo>
                  <a:lnTo>
                    <a:pt x="1895429" y="5048172"/>
                  </a:lnTo>
                  <a:lnTo>
                    <a:pt x="1850366" y="5033847"/>
                  </a:lnTo>
                  <a:lnTo>
                    <a:pt x="1805655" y="5018817"/>
                  </a:lnTo>
                  <a:lnTo>
                    <a:pt x="1761304" y="5003089"/>
                  </a:lnTo>
                  <a:lnTo>
                    <a:pt x="1717320" y="4986669"/>
                  </a:lnTo>
                  <a:lnTo>
                    <a:pt x="1673711" y="4969566"/>
                  </a:lnTo>
                  <a:lnTo>
                    <a:pt x="1630484" y="4951785"/>
                  </a:lnTo>
                  <a:lnTo>
                    <a:pt x="1587647" y="4933334"/>
                  </a:lnTo>
                  <a:lnTo>
                    <a:pt x="1545208" y="4914220"/>
                  </a:lnTo>
                  <a:lnTo>
                    <a:pt x="1503173" y="4894451"/>
                  </a:lnTo>
                  <a:lnTo>
                    <a:pt x="1461551" y="4874033"/>
                  </a:lnTo>
                  <a:lnTo>
                    <a:pt x="1420348" y="4852973"/>
                  </a:lnTo>
                  <a:lnTo>
                    <a:pt x="1379574" y="4831278"/>
                  </a:lnTo>
                  <a:lnTo>
                    <a:pt x="1339234" y="4808956"/>
                  </a:lnTo>
                  <a:lnTo>
                    <a:pt x="1299337" y="4786013"/>
                  </a:lnTo>
                  <a:lnTo>
                    <a:pt x="1259890" y="4762457"/>
                  </a:lnTo>
                  <a:lnTo>
                    <a:pt x="1220900" y="4738294"/>
                  </a:lnTo>
                  <a:lnTo>
                    <a:pt x="1182376" y="4713533"/>
                  </a:lnTo>
                  <a:lnTo>
                    <a:pt x="1144325" y="4688179"/>
                  </a:lnTo>
                  <a:lnTo>
                    <a:pt x="1106754" y="4662240"/>
                  </a:lnTo>
                  <a:lnTo>
                    <a:pt x="1069670" y="4635722"/>
                  </a:lnTo>
                  <a:lnTo>
                    <a:pt x="1033082" y="4608634"/>
                  </a:lnTo>
                  <a:lnTo>
                    <a:pt x="996997" y="4580982"/>
                  </a:lnTo>
                  <a:lnTo>
                    <a:pt x="961423" y="4552773"/>
                  </a:lnTo>
                  <a:lnTo>
                    <a:pt x="926366" y="4524015"/>
                  </a:lnTo>
                  <a:lnTo>
                    <a:pt x="891835" y="4494713"/>
                  </a:lnTo>
                  <a:lnTo>
                    <a:pt x="857836" y="4464877"/>
                  </a:lnTo>
                  <a:lnTo>
                    <a:pt x="824379" y="4434511"/>
                  </a:lnTo>
                  <a:lnTo>
                    <a:pt x="791469" y="4403624"/>
                  </a:lnTo>
                  <a:lnTo>
                    <a:pt x="759115" y="4372223"/>
                  </a:lnTo>
                  <a:lnTo>
                    <a:pt x="727324" y="4340314"/>
                  </a:lnTo>
                  <a:lnTo>
                    <a:pt x="696104" y="4307905"/>
                  </a:lnTo>
                  <a:lnTo>
                    <a:pt x="665462" y="4275003"/>
                  </a:lnTo>
                  <a:lnTo>
                    <a:pt x="635406" y="4241615"/>
                  </a:lnTo>
                  <a:lnTo>
                    <a:pt x="605943" y="4207747"/>
                  </a:lnTo>
                  <a:lnTo>
                    <a:pt x="577081" y="4173408"/>
                  </a:lnTo>
                  <a:lnTo>
                    <a:pt x="548827" y="4138604"/>
                  </a:lnTo>
                  <a:lnTo>
                    <a:pt x="521190" y="4103342"/>
                  </a:lnTo>
                  <a:lnTo>
                    <a:pt x="494175" y="4067629"/>
                  </a:lnTo>
                  <a:lnTo>
                    <a:pt x="467792" y="4031473"/>
                  </a:lnTo>
                  <a:lnTo>
                    <a:pt x="442047" y="3994880"/>
                  </a:lnTo>
                  <a:lnTo>
                    <a:pt x="416948" y="3957857"/>
                  </a:lnTo>
                  <a:lnTo>
                    <a:pt x="392503" y="3920412"/>
                  </a:lnTo>
                  <a:lnTo>
                    <a:pt x="368719" y="3882552"/>
                  </a:lnTo>
                  <a:lnTo>
                    <a:pt x="345604" y="3844283"/>
                  </a:lnTo>
                  <a:lnTo>
                    <a:pt x="323165" y="3805613"/>
                  </a:lnTo>
                  <a:lnTo>
                    <a:pt x="301409" y="3766549"/>
                  </a:lnTo>
                  <a:lnTo>
                    <a:pt x="280345" y="3727098"/>
                  </a:lnTo>
                  <a:lnTo>
                    <a:pt x="259980" y="3687267"/>
                  </a:lnTo>
                  <a:lnTo>
                    <a:pt x="240321" y="3647063"/>
                  </a:lnTo>
                  <a:lnTo>
                    <a:pt x="221376" y="3606493"/>
                  </a:lnTo>
                  <a:lnTo>
                    <a:pt x="203152" y="3565564"/>
                  </a:lnTo>
                  <a:lnTo>
                    <a:pt x="185657" y="3524283"/>
                  </a:lnTo>
                  <a:lnTo>
                    <a:pt x="168899" y="3482658"/>
                  </a:lnTo>
                  <a:lnTo>
                    <a:pt x="152885" y="3440695"/>
                  </a:lnTo>
                  <a:lnTo>
                    <a:pt x="137622" y="3398402"/>
                  </a:lnTo>
                  <a:lnTo>
                    <a:pt x="123118" y="3355785"/>
                  </a:lnTo>
                  <a:lnTo>
                    <a:pt x="109381" y="3312852"/>
                  </a:lnTo>
                  <a:lnTo>
                    <a:pt x="96418" y="3269610"/>
                  </a:lnTo>
                  <a:lnTo>
                    <a:pt x="84237" y="3226065"/>
                  </a:lnTo>
                  <a:lnTo>
                    <a:pt x="72845" y="3182225"/>
                  </a:lnTo>
                  <a:lnTo>
                    <a:pt x="62250" y="3138098"/>
                  </a:lnTo>
                  <a:lnTo>
                    <a:pt x="52459" y="3093689"/>
                  </a:lnTo>
                  <a:lnTo>
                    <a:pt x="43480" y="3049006"/>
                  </a:lnTo>
                  <a:lnTo>
                    <a:pt x="35321" y="3004056"/>
                  </a:lnTo>
                  <a:lnTo>
                    <a:pt x="27988" y="2958847"/>
                  </a:lnTo>
                  <a:lnTo>
                    <a:pt x="21490" y="2913385"/>
                  </a:lnTo>
                  <a:lnTo>
                    <a:pt x="15833" y="2867677"/>
                  </a:lnTo>
                  <a:lnTo>
                    <a:pt x="11027" y="2821730"/>
                  </a:lnTo>
                  <a:lnTo>
                    <a:pt x="7077" y="2775553"/>
                  </a:lnTo>
                  <a:lnTo>
                    <a:pt x="3992" y="2729150"/>
                  </a:lnTo>
                  <a:lnTo>
                    <a:pt x="1779" y="2682531"/>
                  </a:lnTo>
                  <a:lnTo>
                    <a:pt x="446" y="2635701"/>
                  </a:lnTo>
                  <a:lnTo>
                    <a:pt x="0" y="2588668"/>
                  </a:lnTo>
                  <a:close/>
                </a:path>
              </a:pathLst>
            </a:custGeom>
            <a:ln w="28575">
              <a:solidFill>
                <a:srgbClr val="E5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416703" y="2123947"/>
            <a:ext cx="193040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Sin ensamblaje,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perfil</a:t>
            </a:r>
            <a:r>
              <a:rPr sz="1800" b="1" spc="-5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taxonómico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04257" y="6315266"/>
            <a:ext cx="1994535" cy="281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090"/>
              </a:lnSpc>
            </a:pPr>
            <a:r>
              <a:rPr sz="1800" spc="-5" dirty="0">
                <a:latin typeface="Arial MT"/>
                <a:cs typeface="Arial MT"/>
              </a:rPr>
              <a:t>Pérez-Cobas,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2020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83477" y="2078228"/>
            <a:ext cx="1295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Ensamblaje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327710"/>
            <a:ext cx="7800687" cy="730787"/>
          </a:xfrm>
        </p:spPr>
        <p:txBody>
          <a:bodyPr/>
          <a:lstStyle/>
          <a:p>
            <a:r>
              <a:rPr lang="es-ES_tradnl" sz="2000" b="1" dirty="0"/>
              <a:t>Planificación de las sesiones</a:t>
            </a:r>
          </a:p>
          <a:p>
            <a:endParaRPr lang="es-ES" sz="20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03EF7D3-2AC0-C040-9834-4C38EA06FB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57464" y="6445519"/>
            <a:ext cx="4114249" cy="184666"/>
          </a:xfrm>
        </p:spPr>
        <p:txBody>
          <a:bodyPr/>
          <a:lstStyle/>
          <a:p>
            <a:r>
              <a:rPr lang="es-ES" dirty="0"/>
              <a:t>SESIÓN 2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87194266-E3CF-D044-ADC3-81C573B05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2783449"/>
              </p:ext>
            </p:extLst>
          </p:nvPr>
        </p:nvGraphicFramePr>
        <p:xfrm>
          <a:off x="797719" y="409478"/>
          <a:ext cx="10596562" cy="6039043"/>
        </p:xfrm>
        <a:graphic>
          <a:graphicData uri="http://schemas.openxmlformats.org/drawingml/2006/table">
            <a:tbl>
              <a:tblPr>
                <a:effectLst/>
                <a:tableStyleId>{073A0DAA-6AF3-43AB-8588-CEC1D06C72B9}</a:tableStyleId>
              </a:tblPr>
              <a:tblGrid>
                <a:gridCol w="2797776">
                  <a:extLst>
                    <a:ext uri="{9D8B030D-6E8A-4147-A177-3AD203B41FA5}">
                      <a16:colId xmlns:a16="http://schemas.microsoft.com/office/drawing/2014/main" val="3928807580"/>
                    </a:ext>
                  </a:extLst>
                </a:gridCol>
                <a:gridCol w="1791235">
                  <a:extLst>
                    <a:ext uri="{9D8B030D-6E8A-4147-A177-3AD203B41FA5}">
                      <a16:colId xmlns:a16="http://schemas.microsoft.com/office/drawing/2014/main" val="729286924"/>
                    </a:ext>
                  </a:extLst>
                </a:gridCol>
                <a:gridCol w="6007551">
                  <a:extLst>
                    <a:ext uri="{9D8B030D-6E8A-4147-A177-3AD203B41FA5}">
                      <a16:colId xmlns:a16="http://schemas.microsoft.com/office/drawing/2014/main" val="93325125"/>
                    </a:ext>
                  </a:extLst>
                </a:gridCol>
              </a:tblGrid>
              <a:tr h="5830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Fecha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Contenido/Tema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4330364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Tutoría colectiva / Introducción Asignatura</a:t>
                      </a:r>
                      <a:r>
                        <a:rPr lang="es-ES" sz="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s-ES" sz="105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9489067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2</a:t>
                      </a:r>
                      <a:endParaRPr lang="es-ES" sz="105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18/09/2024</a:t>
                      </a:r>
                      <a:endParaRPr lang="es-ES" sz="105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Diseños experimentales- Metagenómica</a:t>
                      </a:r>
                      <a:endParaRPr lang="es-ES" sz="1050" dirty="0">
                        <a:solidFill>
                          <a:schemeClr val="accent6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1493130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3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Metagenómica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6098124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4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Metagenómica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782953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5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Metataxonómica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180670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6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7478625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7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– Práctica 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0152894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8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– Práctica II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190099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9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+Análisis e interpretación de resultados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079056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10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207008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11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resultados- Práctica 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0685486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12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resultados- Práctica II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15264283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13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30/10/2024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Tutoría colectiva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39979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96588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4" y="852423"/>
            <a:ext cx="2601595" cy="92773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 marR="5080">
              <a:lnSpc>
                <a:spcPts val="3379"/>
              </a:lnSpc>
              <a:spcBef>
                <a:spcPts val="495"/>
              </a:spcBef>
            </a:pP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Ejemplo</a:t>
            </a:r>
            <a:r>
              <a:rPr sz="3100" b="0" spc="-8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0" dirty="0">
                <a:solidFill>
                  <a:srgbClr val="E54E13"/>
                </a:solidFill>
                <a:latin typeface="Calibri"/>
                <a:cs typeface="Calibri"/>
              </a:rPr>
              <a:t>estudio </a:t>
            </a:r>
            <a:r>
              <a:rPr sz="3100" b="0" spc="-685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metagenómico</a:t>
            </a:r>
            <a:endParaRPr sz="3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51994" y="1356407"/>
            <a:ext cx="4394900" cy="455930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64228" y="6055867"/>
            <a:ext cx="173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Zhang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2016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6204" y="2337308"/>
            <a:ext cx="5937885" cy="347916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algn="just">
              <a:lnSpc>
                <a:spcPct val="113300"/>
              </a:lnSpc>
              <a:spcBef>
                <a:spcPts val="50"/>
              </a:spcBef>
            </a:pPr>
            <a:r>
              <a:rPr sz="1800" spc="-5" dirty="0">
                <a:latin typeface="Arial MT"/>
                <a:cs typeface="Arial MT"/>
              </a:rPr>
              <a:t>Estudio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cual</a:t>
            </a:r>
            <a:r>
              <a:rPr sz="1800" dirty="0">
                <a:latin typeface="Arial MT"/>
                <a:cs typeface="Arial MT"/>
              </a:rPr>
              <a:t> 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extrae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material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genético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microbioma intestinal </a:t>
            </a:r>
            <a:r>
              <a:rPr sz="1800" dirty="0">
                <a:latin typeface="Arial MT"/>
                <a:cs typeface="Arial MT"/>
              </a:rPr>
              <a:t>y se </a:t>
            </a:r>
            <a:r>
              <a:rPr sz="1800" spc="-5" dirty="0">
                <a:latin typeface="Arial MT"/>
                <a:cs typeface="Arial MT"/>
              </a:rPr>
              <a:t>secuencia hasta llegar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una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anotación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funcional del </a:t>
            </a:r>
            <a:r>
              <a:rPr sz="1800" dirty="0">
                <a:latin typeface="Arial MT"/>
                <a:cs typeface="Arial MT"/>
              </a:rPr>
              <a:t>mismo</a:t>
            </a:r>
            <a:endParaRPr sz="1800">
              <a:latin typeface="Arial MT"/>
              <a:cs typeface="Arial MT"/>
            </a:endParaRPr>
          </a:p>
          <a:p>
            <a:pPr marL="12700" algn="just">
              <a:lnSpc>
                <a:spcPct val="100000"/>
              </a:lnSpc>
              <a:spcBef>
                <a:spcPts val="335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Sin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ensamblaje,</a:t>
            </a:r>
            <a:r>
              <a:rPr sz="1800" b="1" spc="-1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perfil taxonómico: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800" spc="-5" dirty="0">
                <a:latin typeface="Arial MT"/>
                <a:cs typeface="Arial MT"/>
              </a:rPr>
              <a:t>Asignación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taxonómica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las lecturas</a:t>
            </a:r>
            <a:endParaRPr sz="1800">
              <a:latin typeface="Arial MT"/>
              <a:cs typeface="Arial MT"/>
            </a:endParaRPr>
          </a:p>
          <a:p>
            <a:pPr marL="12700" marR="2461895">
              <a:lnSpc>
                <a:spcPct val="115599"/>
              </a:lnSpc>
              <a:spcBef>
                <a:spcPts val="20"/>
              </a:spcBef>
            </a:pPr>
            <a:r>
              <a:rPr sz="1800" spc="-5" dirty="0">
                <a:latin typeface="Arial MT"/>
                <a:cs typeface="Arial MT"/>
              </a:rPr>
              <a:t>Caracterización de </a:t>
            </a:r>
            <a:r>
              <a:rPr sz="1800" dirty="0">
                <a:latin typeface="Arial MT"/>
                <a:cs typeface="Arial MT"/>
              </a:rPr>
              <a:t>su </a:t>
            </a:r>
            <a:r>
              <a:rPr sz="1800" spc="-5" dirty="0">
                <a:latin typeface="Arial MT"/>
                <a:cs typeface="Arial MT"/>
              </a:rPr>
              <a:t>abundancia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Árbol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filogenético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Arial MT"/>
              <a:cs typeface="Arial MT"/>
            </a:endParaRPr>
          </a:p>
          <a:p>
            <a:pPr marL="12700" marR="2551430">
              <a:lnSpc>
                <a:spcPct val="115599"/>
              </a:lnSpc>
              <a:spcBef>
                <a:spcPts val="5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Ensamblaje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las lecturas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Predicción de genes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Caracterización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las funciones.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573560" y="3101891"/>
            <a:ext cx="5186045" cy="3051175"/>
            <a:chOff x="6573560" y="3101891"/>
            <a:chExt cx="5186045" cy="3051175"/>
          </a:xfrm>
        </p:grpSpPr>
        <p:sp>
          <p:nvSpPr>
            <p:cNvPr id="7" name="object 7"/>
            <p:cNvSpPr/>
            <p:nvPr/>
          </p:nvSpPr>
          <p:spPr>
            <a:xfrm>
              <a:off x="6587848" y="3116178"/>
              <a:ext cx="2905125" cy="2793365"/>
            </a:xfrm>
            <a:custGeom>
              <a:avLst/>
              <a:gdLst/>
              <a:ahLst/>
              <a:cxnLst/>
              <a:rect l="l" t="t" r="r" b="b"/>
              <a:pathLst>
                <a:path w="2905125" h="2793365">
                  <a:moveTo>
                    <a:pt x="0" y="1396653"/>
                  </a:moveTo>
                  <a:lnTo>
                    <a:pt x="808" y="1349614"/>
                  </a:lnTo>
                  <a:lnTo>
                    <a:pt x="3216" y="1302964"/>
                  </a:lnTo>
                  <a:lnTo>
                    <a:pt x="7198" y="1256728"/>
                  </a:lnTo>
                  <a:lnTo>
                    <a:pt x="12729" y="1210931"/>
                  </a:lnTo>
                  <a:lnTo>
                    <a:pt x="19784" y="1165596"/>
                  </a:lnTo>
                  <a:lnTo>
                    <a:pt x="28337" y="1120749"/>
                  </a:lnTo>
                  <a:lnTo>
                    <a:pt x="38362" y="1076413"/>
                  </a:lnTo>
                  <a:lnTo>
                    <a:pt x="49834" y="1032613"/>
                  </a:lnTo>
                  <a:lnTo>
                    <a:pt x="62729" y="989374"/>
                  </a:lnTo>
                  <a:lnTo>
                    <a:pt x="77019" y="946719"/>
                  </a:lnTo>
                  <a:lnTo>
                    <a:pt x="92681" y="904674"/>
                  </a:lnTo>
                  <a:lnTo>
                    <a:pt x="109688" y="863263"/>
                  </a:lnTo>
                  <a:lnTo>
                    <a:pt x="128015" y="822510"/>
                  </a:lnTo>
                  <a:lnTo>
                    <a:pt x="147637" y="782440"/>
                  </a:lnTo>
                  <a:lnTo>
                    <a:pt x="168528" y="743077"/>
                  </a:lnTo>
                  <a:lnTo>
                    <a:pt x="190663" y="704445"/>
                  </a:lnTo>
                  <a:lnTo>
                    <a:pt x="214016" y="666570"/>
                  </a:lnTo>
                  <a:lnTo>
                    <a:pt x="238562" y="629475"/>
                  </a:lnTo>
                  <a:lnTo>
                    <a:pt x="264276" y="593185"/>
                  </a:lnTo>
                  <a:lnTo>
                    <a:pt x="291132" y="557724"/>
                  </a:lnTo>
                  <a:lnTo>
                    <a:pt x="319105" y="523117"/>
                  </a:lnTo>
                  <a:lnTo>
                    <a:pt x="348169" y="489389"/>
                  </a:lnTo>
                  <a:lnTo>
                    <a:pt x="378299" y="456563"/>
                  </a:lnTo>
                  <a:lnTo>
                    <a:pt x="409469" y="424664"/>
                  </a:lnTo>
                  <a:lnTo>
                    <a:pt x="441655" y="393717"/>
                  </a:lnTo>
                  <a:lnTo>
                    <a:pt x="474830" y="363745"/>
                  </a:lnTo>
                  <a:lnTo>
                    <a:pt x="508969" y="334774"/>
                  </a:lnTo>
                  <a:lnTo>
                    <a:pt x="544047" y="306829"/>
                  </a:lnTo>
                  <a:lnTo>
                    <a:pt x="580039" y="279932"/>
                  </a:lnTo>
                  <a:lnTo>
                    <a:pt x="616918" y="254109"/>
                  </a:lnTo>
                  <a:lnTo>
                    <a:pt x="654660" y="229384"/>
                  </a:lnTo>
                  <a:lnTo>
                    <a:pt x="693239" y="205782"/>
                  </a:lnTo>
                  <a:lnTo>
                    <a:pt x="732630" y="183328"/>
                  </a:lnTo>
                  <a:lnTo>
                    <a:pt x="772807" y="162044"/>
                  </a:lnTo>
                  <a:lnTo>
                    <a:pt x="813745" y="141957"/>
                  </a:lnTo>
                  <a:lnTo>
                    <a:pt x="855419" y="123090"/>
                  </a:lnTo>
                  <a:lnTo>
                    <a:pt x="897802" y="105468"/>
                  </a:lnTo>
                  <a:lnTo>
                    <a:pt x="940870" y="89115"/>
                  </a:lnTo>
                  <a:lnTo>
                    <a:pt x="984598" y="74056"/>
                  </a:lnTo>
                  <a:lnTo>
                    <a:pt x="1028959" y="60315"/>
                  </a:lnTo>
                  <a:lnTo>
                    <a:pt x="1073928" y="47917"/>
                  </a:lnTo>
                  <a:lnTo>
                    <a:pt x="1119480" y="36886"/>
                  </a:lnTo>
                  <a:lnTo>
                    <a:pt x="1165590" y="27247"/>
                  </a:lnTo>
                  <a:lnTo>
                    <a:pt x="1212232" y="19023"/>
                  </a:lnTo>
                  <a:lnTo>
                    <a:pt x="1259380" y="12240"/>
                  </a:lnTo>
                  <a:lnTo>
                    <a:pt x="1307010" y="6921"/>
                  </a:lnTo>
                  <a:lnTo>
                    <a:pt x="1355096" y="3092"/>
                  </a:lnTo>
                  <a:lnTo>
                    <a:pt x="1403612" y="777"/>
                  </a:lnTo>
                  <a:lnTo>
                    <a:pt x="1452533" y="0"/>
                  </a:lnTo>
                  <a:lnTo>
                    <a:pt x="1501454" y="777"/>
                  </a:lnTo>
                  <a:lnTo>
                    <a:pt x="1549970" y="3092"/>
                  </a:lnTo>
                  <a:lnTo>
                    <a:pt x="1598055" y="6921"/>
                  </a:lnTo>
                  <a:lnTo>
                    <a:pt x="1645685" y="12240"/>
                  </a:lnTo>
                  <a:lnTo>
                    <a:pt x="1692833" y="19023"/>
                  </a:lnTo>
                  <a:lnTo>
                    <a:pt x="1739475" y="27247"/>
                  </a:lnTo>
                  <a:lnTo>
                    <a:pt x="1785585" y="36886"/>
                  </a:lnTo>
                  <a:lnTo>
                    <a:pt x="1831137" y="47917"/>
                  </a:lnTo>
                  <a:lnTo>
                    <a:pt x="1876107" y="60315"/>
                  </a:lnTo>
                  <a:lnTo>
                    <a:pt x="1920468" y="74056"/>
                  </a:lnTo>
                  <a:lnTo>
                    <a:pt x="1964195" y="89115"/>
                  </a:lnTo>
                  <a:lnTo>
                    <a:pt x="2007263" y="105468"/>
                  </a:lnTo>
                  <a:lnTo>
                    <a:pt x="2049647" y="123090"/>
                  </a:lnTo>
                  <a:lnTo>
                    <a:pt x="2091320" y="141957"/>
                  </a:lnTo>
                  <a:lnTo>
                    <a:pt x="2132258" y="162044"/>
                  </a:lnTo>
                  <a:lnTo>
                    <a:pt x="2172435" y="183328"/>
                  </a:lnTo>
                  <a:lnTo>
                    <a:pt x="2211826" y="205782"/>
                  </a:lnTo>
                  <a:lnTo>
                    <a:pt x="2250405" y="229384"/>
                  </a:lnTo>
                  <a:lnTo>
                    <a:pt x="2288147" y="254109"/>
                  </a:lnTo>
                  <a:lnTo>
                    <a:pt x="2325027" y="279932"/>
                  </a:lnTo>
                  <a:lnTo>
                    <a:pt x="2361018" y="306829"/>
                  </a:lnTo>
                  <a:lnTo>
                    <a:pt x="2396096" y="334774"/>
                  </a:lnTo>
                  <a:lnTo>
                    <a:pt x="2430236" y="363745"/>
                  </a:lnTo>
                  <a:lnTo>
                    <a:pt x="2463411" y="393717"/>
                  </a:lnTo>
                  <a:lnTo>
                    <a:pt x="2495596" y="424664"/>
                  </a:lnTo>
                  <a:lnTo>
                    <a:pt x="2526767" y="456563"/>
                  </a:lnTo>
                  <a:lnTo>
                    <a:pt x="2556897" y="489389"/>
                  </a:lnTo>
                  <a:lnTo>
                    <a:pt x="2585961" y="523117"/>
                  </a:lnTo>
                  <a:lnTo>
                    <a:pt x="2613934" y="557724"/>
                  </a:lnTo>
                  <a:lnTo>
                    <a:pt x="2640790" y="593185"/>
                  </a:lnTo>
                  <a:lnTo>
                    <a:pt x="2666504" y="629475"/>
                  </a:lnTo>
                  <a:lnTo>
                    <a:pt x="2691050" y="666570"/>
                  </a:lnTo>
                  <a:lnTo>
                    <a:pt x="2714403" y="704445"/>
                  </a:lnTo>
                  <a:lnTo>
                    <a:pt x="2736538" y="743077"/>
                  </a:lnTo>
                  <a:lnTo>
                    <a:pt x="2757429" y="782440"/>
                  </a:lnTo>
                  <a:lnTo>
                    <a:pt x="2777051" y="822510"/>
                  </a:lnTo>
                  <a:lnTo>
                    <a:pt x="2795378" y="863263"/>
                  </a:lnTo>
                  <a:lnTo>
                    <a:pt x="2812385" y="904674"/>
                  </a:lnTo>
                  <a:lnTo>
                    <a:pt x="2828047" y="946719"/>
                  </a:lnTo>
                  <a:lnTo>
                    <a:pt x="2842337" y="989374"/>
                  </a:lnTo>
                  <a:lnTo>
                    <a:pt x="2855232" y="1032613"/>
                  </a:lnTo>
                  <a:lnTo>
                    <a:pt x="2866704" y="1076413"/>
                  </a:lnTo>
                  <a:lnTo>
                    <a:pt x="2876729" y="1120749"/>
                  </a:lnTo>
                  <a:lnTo>
                    <a:pt x="2885282" y="1165596"/>
                  </a:lnTo>
                  <a:lnTo>
                    <a:pt x="2892337" y="1210931"/>
                  </a:lnTo>
                  <a:lnTo>
                    <a:pt x="2897868" y="1256728"/>
                  </a:lnTo>
                  <a:lnTo>
                    <a:pt x="2901850" y="1302964"/>
                  </a:lnTo>
                  <a:lnTo>
                    <a:pt x="2904258" y="1349614"/>
                  </a:lnTo>
                  <a:lnTo>
                    <a:pt x="2905067" y="1396653"/>
                  </a:lnTo>
                  <a:lnTo>
                    <a:pt x="2904258" y="1443692"/>
                  </a:lnTo>
                  <a:lnTo>
                    <a:pt x="2901850" y="1490341"/>
                  </a:lnTo>
                  <a:lnTo>
                    <a:pt x="2897868" y="1536577"/>
                  </a:lnTo>
                  <a:lnTo>
                    <a:pt x="2892337" y="1582374"/>
                  </a:lnTo>
                  <a:lnTo>
                    <a:pt x="2885282" y="1627709"/>
                  </a:lnTo>
                  <a:lnTo>
                    <a:pt x="2876729" y="1672557"/>
                  </a:lnTo>
                  <a:lnTo>
                    <a:pt x="2866704" y="1716893"/>
                  </a:lnTo>
                  <a:lnTo>
                    <a:pt x="2855232" y="1760692"/>
                  </a:lnTo>
                  <a:lnTo>
                    <a:pt x="2842337" y="1803932"/>
                  </a:lnTo>
                  <a:lnTo>
                    <a:pt x="2828047" y="1846586"/>
                  </a:lnTo>
                  <a:lnTo>
                    <a:pt x="2812385" y="1888631"/>
                  </a:lnTo>
                  <a:lnTo>
                    <a:pt x="2795378" y="1930043"/>
                  </a:lnTo>
                  <a:lnTo>
                    <a:pt x="2777051" y="1970795"/>
                  </a:lnTo>
                  <a:lnTo>
                    <a:pt x="2757429" y="2010866"/>
                  </a:lnTo>
                  <a:lnTo>
                    <a:pt x="2736538" y="2050229"/>
                  </a:lnTo>
                  <a:lnTo>
                    <a:pt x="2714403" y="2088860"/>
                  </a:lnTo>
                  <a:lnTo>
                    <a:pt x="2691050" y="2126736"/>
                  </a:lnTo>
                  <a:lnTo>
                    <a:pt x="2666504" y="2163831"/>
                  </a:lnTo>
                  <a:lnTo>
                    <a:pt x="2640790" y="2200121"/>
                  </a:lnTo>
                  <a:lnTo>
                    <a:pt x="2613934" y="2235582"/>
                  </a:lnTo>
                  <a:lnTo>
                    <a:pt x="2585961" y="2270188"/>
                  </a:lnTo>
                  <a:lnTo>
                    <a:pt x="2556897" y="2303917"/>
                  </a:lnTo>
                  <a:lnTo>
                    <a:pt x="2526767" y="2336743"/>
                  </a:lnTo>
                  <a:lnTo>
                    <a:pt x="2495596" y="2368642"/>
                  </a:lnTo>
                  <a:lnTo>
                    <a:pt x="2463411" y="2399589"/>
                  </a:lnTo>
                  <a:lnTo>
                    <a:pt x="2430236" y="2429561"/>
                  </a:lnTo>
                  <a:lnTo>
                    <a:pt x="2396096" y="2458531"/>
                  </a:lnTo>
                  <a:lnTo>
                    <a:pt x="2361018" y="2486477"/>
                  </a:lnTo>
                  <a:lnTo>
                    <a:pt x="2325027" y="2513374"/>
                  </a:lnTo>
                  <a:lnTo>
                    <a:pt x="2288147" y="2539197"/>
                  </a:lnTo>
                  <a:lnTo>
                    <a:pt x="2250405" y="2563922"/>
                  </a:lnTo>
                  <a:lnTo>
                    <a:pt x="2211826" y="2587524"/>
                  </a:lnTo>
                  <a:lnTo>
                    <a:pt x="2172435" y="2609978"/>
                  </a:lnTo>
                  <a:lnTo>
                    <a:pt x="2132258" y="2631262"/>
                  </a:lnTo>
                  <a:lnTo>
                    <a:pt x="2091320" y="2651349"/>
                  </a:lnTo>
                  <a:lnTo>
                    <a:pt x="2049647" y="2670216"/>
                  </a:lnTo>
                  <a:lnTo>
                    <a:pt x="2007263" y="2687838"/>
                  </a:lnTo>
                  <a:lnTo>
                    <a:pt x="1964195" y="2704191"/>
                  </a:lnTo>
                  <a:lnTo>
                    <a:pt x="1920468" y="2719250"/>
                  </a:lnTo>
                  <a:lnTo>
                    <a:pt x="1876107" y="2732991"/>
                  </a:lnTo>
                  <a:lnTo>
                    <a:pt x="1831137" y="2745389"/>
                  </a:lnTo>
                  <a:lnTo>
                    <a:pt x="1785585" y="2756420"/>
                  </a:lnTo>
                  <a:lnTo>
                    <a:pt x="1739475" y="2766060"/>
                  </a:lnTo>
                  <a:lnTo>
                    <a:pt x="1692833" y="2774283"/>
                  </a:lnTo>
                  <a:lnTo>
                    <a:pt x="1645685" y="2781066"/>
                  </a:lnTo>
                  <a:lnTo>
                    <a:pt x="1598055" y="2786385"/>
                  </a:lnTo>
                  <a:lnTo>
                    <a:pt x="1549970" y="2790214"/>
                  </a:lnTo>
                  <a:lnTo>
                    <a:pt x="1501454" y="2792529"/>
                  </a:lnTo>
                  <a:lnTo>
                    <a:pt x="1452533" y="2793307"/>
                  </a:lnTo>
                  <a:lnTo>
                    <a:pt x="1403612" y="2792529"/>
                  </a:lnTo>
                  <a:lnTo>
                    <a:pt x="1355096" y="2790214"/>
                  </a:lnTo>
                  <a:lnTo>
                    <a:pt x="1307010" y="2786385"/>
                  </a:lnTo>
                  <a:lnTo>
                    <a:pt x="1259380" y="2781066"/>
                  </a:lnTo>
                  <a:lnTo>
                    <a:pt x="1212232" y="2774283"/>
                  </a:lnTo>
                  <a:lnTo>
                    <a:pt x="1165590" y="2766060"/>
                  </a:lnTo>
                  <a:lnTo>
                    <a:pt x="1119480" y="2756420"/>
                  </a:lnTo>
                  <a:lnTo>
                    <a:pt x="1073928" y="2745389"/>
                  </a:lnTo>
                  <a:lnTo>
                    <a:pt x="1028959" y="2732991"/>
                  </a:lnTo>
                  <a:lnTo>
                    <a:pt x="984598" y="2719250"/>
                  </a:lnTo>
                  <a:lnTo>
                    <a:pt x="940870" y="2704191"/>
                  </a:lnTo>
                  <a:lnTo>
                    <a:pt x="897802" y="2687838"/>
                  </a:lnTo>
                  <a:lnTo>
                    <a:pt x="855419" y="2670216"/>
                  </a:lnTo>
                  <a:lnTo>
                    <a:pt x="813745" y="2651349"/>
                  </a:lnTo>
                  <a:lnTo>
                    <a:pt x="772807" y="2631262"/>
                  </a:lnTo>
                  <a:lnTo>
                    <a:pt x="732630" y="2609978"/>
                  </a:lnTo>
                  <a:lnTo>
                    <a:pt x="693239" y="2587524"/>
                  </a:lnTo>
                  <a:lnTo>
                    <a:pt x="654660" y="2563922"/>
                  </a:lnTo>
                  <a:lnTo>
                    <a:pt x="616918" y="2539197"/>
                  </a:lnTo>
                  <a:lnTo>
                    <a:pt x="580039" y="2513374"/>
                  </a:lnTo>
                  <a:lnTo>
                    <a:pt x="544047" y="2486477"/>
                  </a:lnTo>
                  <a:lnTo>
                    <a:pt x="508969" y="2458531"/>
                  </a:lnTo>
                  <a:lnTo>
                    <a:pt x="474830" y="2429561"/>
                  </a:lnTo>
                  <a:lnTo>
                    <a:pt x="441655" y="2399589"/>
                  </a:lnTo>
                  <a:lnTo>
                    <a:pt x="409469" y="2368642"/>
                  </a:lnTo>
                  <a:lnTo>
                    <a:pt x="378299" y="2336743"/>
                  </a:lnTo>
                  <a:lnTo>
                    <a:pt x="348169" y="2303917"/>
                  </a:lnTo>
                  <a:lnTo>
                    <a:pt x="319105" y="2270188"/>
                  </a:lnTo>
                  <a:lnTo>
                    <a:pt x="291132" y="2235582"/>
                  </a:lnTo>
                  <a:lnTo>
                    <a:pt x="264276" y="2200121"/>
                  </a:lnTo>
                  <a:lnTo>
                    <a:pt x="238562" y="2163831"/>
                  </a:lnTo>
                  <a:lnTo>
                    <a:pt x="214016" y="2126736"/>
                  </a:lnTo>
                  <a:lnTo>
                    <a:pt x="190663" y="2088860"/>
                  </a:lnTo>
                  <a:lnTo>
                    <a:pt x="168528" y="2050229"/>
                  </a:lnTo>
                  <a:lnTo>
                    <a:pt x="147637" y="2010866"/>
                  </a:lnTo>
                  <a:lnTo>
                    <a:pt x="128015" y="1970795"/>
                  </a:lnTo>
                  <a:lnTo>
                    <a:pt x="109688" y="1930043"/>
                  </a:lnTo>
                  <a:lnTo>
                    <a:pt x="92681" y="1888631"/>
                  </a:lnTo>
                  <a:lnTo>
                    <a:pt x="77019" y="1846586"/>
                  </a:lnTo>
                  <a:lnTo>
                    <a:pt x="62729" y="1803932"/>
                  </a:lnTo>
                  <a:lnTo>
                    <a:pt x="49834" y="1760692"/>
                  </a:lnTo>
                  <a:lnTo>
                    <a:pt x="38362" y="1716893"/>
                  </a:lnTo>
                  <a:lnTo>
                    <a:pt x="28337" y="1672557"/>
                  </a:lnTo>
                  <a:lnTo>
                    <a:pt x="19784" y="1627709"/>
                  </a:lnTo>
                  <a:lnTo>
                    <a:pt x="12729" y="1582374"/>
                  </a:lnTo>
                  <a:lnTo>
                    <a:pt x="7198" y="1536577"/>
                  </a:lnTo>
                  <a:lnTo>
                    <a:pt x="3216" y="1490341"/>
                  </a:lnTo>
                  <a:lnTo>
                    <a:pt x="808" y="1443692"/>
                  </a:lnTo>
                  <a:lnTo>
                    <a:pt x="0" y="1396653"/>
                  </a:lnTo>
                  <a:close/>
                </a:path>
              </a:pathLst>
            </a:custGeom>
            <a:ln w="28575">
              <a:solidFill>
                <a:srgbClr val="E5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839811" y="3345177"/>
              <a:ext cx="2905125" cy="2793365"/>
            </a:xfrm>
            <a:custGeom>
              <a:avLst/>
              <a:gdLst/>
              <a:ahLst/>
              <a:cxnLst/>
              <a:rect l="l" t="t" r="r" b="b"/>
              <a:pathLst>
                <a:path w="2905125" h="2793365">
                  <a:moveTo>
                    <a:pt x="0" y="1396653"/>
                  </a:moveTo>
                  <a:lnTo>
                    <a:pt x="808" y="1349614"/>
                  </a:lnTo>
                  <a:lnTo>
                    <a:pt x="3216" y="1302964"/>
                  </a:lnTo>
                  <a:lnTo>
                    <a:pt x="7198" y="1256728"/>
                  </a:lnTo>
                  <a:lnTo>
                    <a:pt x="12729" y="1210931"/>
                  </a:lnTo>
                  <a:lnTo>
                    <a:pt x="19784" y="1165596"/>
                  </a:lnTo>
                  <a:lnTo>
                    <a:pt x="28337" y="1120749"/>
                  </a:lnTo>
                  <a:lnTo>
                    <a:pt x="38362" y="1076413"/>
                  </a:lnTo>
                  <a:lnTo>
                    <a:pt x="49834" y="1032613"/>
                  </a:lnTo>
                  <a:lnTo>
                    <a:pt x="62729" y="989374"/>
                  </a:lnTo>
                  <a:lnTo>
                    <a:pt x="77019" y="946719"/>
                  </a:lnTo>
                  <a:lnTo>
                    <a:pt x="92681" y="904674"/>
                  </a:lnTo>
                  <a:lnTo>
                    <a:pt x="109688" y="863263"/>
                  </a:lnTo>
                  <a:lnTo>
                    <a:pt x="128015" y="822510"/>
                  </a:lnTo>
                  <a:lnTo>
                    <a:pt x="147637" y="782440"/>
                  </a:lnTo>
                  <a:lnTo>
                    <a:pt x="168528" y="743077"/>
                  </a:lnTo>
                  <a:lnTo>
                    <a:pt x="190663" y="704445"/>
                  </a:lnTo>
                  <a:lnTo>
                    <a:pt x="214016" y="666570"/>
                  </a:lnTo>
                  <a:lnTo>
                    <a:pt x="238562" y="629475"/>
                  </a:lnTo>
                  <a:lnTo>
                    <a:pt x="264276" y="593185"/>
                  </a:lnTo>
                  <a:lnTo>
                    <a:pt x="291132" y="557724"/>
                  </a:lnTo>
                  <a:lnTo>
                    <a:pt x="319105" y="523117"/>
                  </a:lnTo>
                  <a:lnTo>
                    <a:pt x="348169" y="489389"/>
                  </a:lnTo>
                  <a:lnTo>
                    <a:pt x="378299" y="456563"/>
                  </a:lnTo>
                  <a:lnTo>
                    <a:pt x="409469" y="424664"/>
                  </a:lnTo>
                  <a:lnTo>
                    <a:pt x="441655" y="393717"/>
                  </a:lnTo>
                  <a:lnTo>
                    <a:pt x="474830" y="363745"/>
                  </a:lnTo>
                  <a:lnTo>
                    <a:pt x="508969" y="334774"/>
                  </a:lnTo>
                  <a:lnTo>
                    <a:pt x="544047" y="306829"/>
                  </a:lnTo>
                  <a:lnTo>
                    <a:pt x="580039" y="279932"/>
                  </a:lnTo>
                  <a:lnTo>
                    <a:pt x="616918" y="254109"/>
                  </a:lnTo>
                  <a:lnTo>
                    <a:pt x="654660" y="229384"/>
                  </a:lnTo>
                  <a:lnTo>
                    <a:pt x="693239" y="205782"/>
                  </a:lnTo>
                  <a:lnTo>
                    <a:pt x="732630" y="183328"/>
                  </a:lnTo>
                  <a:lnTo>
                    <a:pt x="772807" y="162044"/>
                  </a:lnTo>
                  <a:lnTo>
                    <a:pt x="813745" y="141957"/>
                  </a:lnTo>
                  <a:lnTo>
                    <a:pt x="855419" y="123090"/>
                  </a:lnTo>
                  <a:lnTo>
                    <a:pt x="897802" y="105468"/>
                  </a:lnTo>
                  <a:lnTo>
                    <a:pt x="940870" y="89115"/>
                  </a:lnTo>
                  <a:lnTo>
                    <a:pt x="984598" y="74056"/>
                  </a:lnTo>
                  <a:lnTo>
                    <a:pt x="1028959" y="60315"/>
                  </a:lnTo>
                  <a:lnTo>
                    <a:pt x="1073928" y="47917"/>
                  </a:lnTo>
                  <a:lnTo>
                    <a:pt x="1119480" y="36886"/>
                  </a:lnTo>
                  <a:lnTo>
                    <a:pt x="1165590" y="27247"/>
                  </a:lnTo>
                  <a:lnTo>
                    <a:pt x="1212232" y="19023"/>
                  </a:lnTo>
                  <a:lnTo>
                    <a:pt x="1259380" y="12240"/>
                  </a:lnTo>
                  <a:lnTo>
                    <a:pt x="1307010" y="6921"/>
                  </a:lnTo>
                  <a:lnTo>
                    <a:pt x="1355096" y="3092"/>
                  </a:lnTo>
                  <a:lnTo>
                    <a:pt x="1403612" y="777"/>
                  </a:lnTo>
                  <a:lnTo>
                    <a:pt x="1452533" y="0"/>
                  </a:lnTo>
                  <a:lnTo>
                    <a:pt x="1501454" y="777"/>
                  </a:lnTo>
                  <a:lnTo>
                    <a:pt x="1549970" y="3092"/>
                  </a:lnTo>
                  <a:lnTo>
                    <a:pt x="1598055" y="6921"/>
                  </a:lnTo>
                  <a:lnTo>
                    <a:pt x="1645685" y="12240"/>
                  </a:lnTo>
                  <a:lnTo>
                    <a:pt x="1692833" y="19023"/>
                  </a:lnTo>
                  <a:lnTo>
                    <a:pt x="1739475" y="27247"/>
                  </a:lnTo>
                  <a:lnTo>
                    <a:pt x="1785585" y="36886"/>
                  </a:lnTo>
                  <a:lnTo>
                    <a:pt x="1831137" y="47917"/>
                  </a:lnTo>
                  <a:lnTo>
                    <a:pt x="1876107" y="60315"/>
                  </a:lnTo>
                  <a:lnTo>
                    <a:pt x="1920468" y="74056"/>
                  </a:lnTo>
                  <a:lnTo>
                    <a:pt x="1964195" y="89115"/>
                  </a:lnTo>
                  <a:lnTo>
                    <a:pt x="2007263" y="105468"/>
                  </a:lnTo>
                  <a:lnTo>
                    <a:pt x="2049647" y="123090"/>
                  </a:lnTo>
                  <a:lnTo>
                    <a:pt x="2091320" y="141957"/>
                  </a:lnTo>
                  <a:lnTo>
                    <a:pt x="2132258" y="162044"/>
                  </a:lnTo>
                  <a:lnTo>
                    <a:pt x="2172435" y="183328"/>
                  </a:lnTo>
                  <a:lnTo>
                    <a:pt x="2211826" y="205782"/>
                  </a:lnTo>
                  <a:lnTo>
                    <a:pt x="2250405" y="229384"/>
                  </a:lnTo>
                  <a:lnTo>
                    <a:pt x="2288147" y="254109"/>
                  </a:lnTo>
                  <a:lnTo>
                    <a:pt x="2325027" y="279932"/>
                  </a:lnTo>
                  <a:lnTo>
                    <a:pt x="2361018" y="306829"/>
                  </a:lnTo>
                  <a:lnTo>
                    <a:pt x="2396096" y="334774"/>
                  </a:lnTo>
                  <a:lnTo>
                    <a:pt x="2430236" y="363745"/>
                  </a:lnTo>
                  <a:lnTo>
                    <a:pt x="2463411" y="393717"/>
                  </a:lnTo>
                  <a:lnTo>
                    <a:pt x="2495596" y="424664"/>
                  </a:lnTo>
                  <a:lnTo>
                    <a:pt x="2526767" y="456563"/>
                  </a:lnTo>
                  <a:lnTo>
                    <a:pt x="2556897" y="489389"/>
                  </a:lnTo>
                  <a:lnTo>
                    <a:pt x="2585961" y="523117"/>
                  </a:lnTo>
                  <a:lnTo>
                    <a:pt x="2613934" y="557724"/>
                  </a:lnTo>
                  <a:lnTo>
                    <a:pt x="2640790" y="593185"/>
                  </a:lnTo>
                  <a:lnTo>
                    <a:pt x="2666504" y="629475"/>
                  </a:lnTo>
                  <a:lnTo>
                    <a:pt x="2691050" y="666570"/>
                  </a:lnTo>
                  <a:lnTo>
                    <a:pt x="2714403" y="704445"/>
                  </a:lnTo>
                  <a:lnTo>
                    <a:pt x="2736538" y="743077"/>
                  </a:lnTo>
                  <a:lnTo>
                    <a:pt x="2757429" y="782440"/>
                  </a:lnTo>
                  <a:lnTo>
                    <a:pt x="2777051" y="822510"/>
                  </a:lnTo>
                  <a:lnTo>
                    <a:pt x="2795378" y="863263"/>
                  </a:lnTo>
                  <a:lnTo>
                    <a:pt x="2812385" y="904674"/>
                  </a:lnTo>
                  <a:lnTo>
                    <a:pt x="2828047" y="946719"/>
                  </a:lnTo>
                  <a:lnTo>
                    <a:pt x="2842337" y="989374"/>
                  </a:lnTo>
                  <a:lnTo>
                    <a:pt x="2855232" y="1032613"/>
                  </a:lnTo>
                  <a:lnTo>
                    <a:pt x="2866704" y="1076413"/>
                  </a:lnTo>
                  <a:lnTo>
                    <a:pt x="2876729" y="1120749"/>
                  </a:lnTo>
                  <a:lnTo>
                    <a:pt x="2885282" y="1165596"/>
                  </a:lnTo>
                  <a:lnTo>
                    <a:pt x="2892337" y="1210931"/>
                  </a:lnTo>
                  <a:lnTo>
                    <a:pt x="2897868" y="1256728"/>
                  </a:lnTo>
                  <a:lnTo>
                    <a:pt x="2901850" y="1302964"/>
                  </a:lnTo>
                  <a:lnTo>
                    <a:pt x="2904258" y="1349614"/>
                  </a:lnTo>
                  <a:lnTo>
                    <a:pt x="2905067" y="1396653"/>
                  </a:lnTo>
                  <a:lnTo>
                    <a:pt x="2904258" y="1443692"/>
                  </a:lnTo>
                  <a:lnTo>
                    <a:pt x="2901850" y="1490341"/>
                  </a:lnTo>
                  <a:lnTo>
                    <a:pt x="2897868" y="1536577"/>
                  </a:lnTo>
                  <a:lnTo>
                    <a:pt x="2892337" y="1582374"/>
                  </a:lnTo>
                  <a:lnTo>
                    <a:pt x="2885282" y="1627709"/>
                  </a:lnTo>
                  <a:lnTo>
                    <a:pt x="2876729" y="1672557"/>
                  </a:lnTo>
                  <a:lnTo>
                    <a:pt x="2866704" y="1716893"/>
                  </a:lnTo>
                  <a:lnTo>
                    <a:pt x="2855232" y="1760692"/>
                  </a:lnTo>
                  <a:lnTo>
                    <a:pt x="2842337" y="1803932"/>
                  </a:lnTo>
                  <a:lnTo>
                    <a:pt x="2828047" y="1846586"/>
                  </a:lnTo>
                  <a:lnTo>
                    <a:pt x="2812385" y="1888631"/>
                  </a:lnTo>
                  <a:lnTo>
                    <a:pt x="2795378" y="1930043"/>
                  </a:lnTo>
                  <a:lnTo>
                    <a:pt x="2777051" y="1970795"/>
                  </a:lnTo>
                  <a:lnTo>
                    <a:pt x="2757429" y="2010866"/>
                  </a:lnTo>
                  <a:lnTo>
                    <a:pt x="2736538" y="2050229"/>
                  </a:lnTo>
                  <a:lnTo>
                    <a:pt x="2714403" y="2088860"/>
                  </a:lnTo>
                  <a:lnTo>
                    <a:pt x="2691050" y="2126736"/>
                  </a:lnTo>
                  <a:lnTo>
                    <a:pt x="2666504" y="2163831"/>
                  </a:lnTo>
                  <a:lnTo>
                    <a:pt x="2640790" y="2200121"/>
                  </a:lnTo>
                  <a:lnTo>
                    <a:pt x="2613934" y="2235582"/>
                  </a:lnTo>
                  <a:lnTo>
                    <a:pt x="2585961" y="2270188"/>
                  </a:lnTo>
                  <a:lnTo>
                    <a:pt x="2556897" y="2303917"/>
                  </a:lnTo>
                  <a:lnTo>
                    <a:pt x="2526767" y="2336743"/>
                  </a:lnTo>
                  <a:lnTo>
                    <a:pt x="2495596" y="2368642"/>
                  </a:lnTo>
                  <a:lnTo>
                    <a:pt x="2463411" y="2399589"/>
                  </a:lnTo>
                  <a:lnTo>
                    <a:pt x="2430236" y="2429561"/>
                  </a:lnTo>
                  <a:lnTo>
                    <a:pt x="2396096" y="2458531"/>
                  </a:lnTo>
                  <a:lnTo>
                    <a:pt x="2361018" y="2486477"/>
                  </a:lnTo>
                  <a:lnTo>
                    <a:pt x="2325027" y="2513374"/>
                  </a:lnTo>
                  <a:lnTo>
                    <a:pt x="2288147" y="2539197"/>
                  </a:lnTo>
                  <a:lnTo>
                    <a:pt x="2250405" y="2563922"/>
                  </a:lnTo>
                  <a:lnTo>
                    <a:pt x="2211826" y="2587524"/>
                  </a:lnTo>
                  <a:lnTo>
                    <a:pt x="2172435" y="2609978"/>
                  </a:lnTo>
                  <a:lnTo>
                    <a:pt x="2132258" y="2631262"/>
                  </a:lnTo>
                  <a:lnTo>
                    <a:pt x="2091320" y="2651349"/>
                  </a:lnTo>
                  <a:lnTo>
                    <a:pt x="2049647" y="2670216"/>
                  </a:lnTo>
                  <a:lnTo>
                    <a:pt x="2007263" y="2687838"/>
                  </a:lnTo>
                  <a:lnTo>
                    <a:pt x="1964195" y="2704191"/>
                  </a:lnTo>
                  <a:lnTo>
                    <a:pt x="1920468" y="2719250"/>
                  </a:lnTo>
                  <a:lnTo>
                    <a:pt x="1876107" y="2732991"/>
                  </a:lnTo>
                  <a:lnTo>
                    <a:pt x="1831137" y="2745389"/>
                  </a:lnTo>
                  <a:lnTo>
                    <a:pt x="1785585" y="2756420"/>
                  </a:lnTo>
                  <a:lnTo>
                    <a:pt x="1739475" y="2766060"/>
                  </a:lnTo>
                  <a:lnTo>
                    <a:pt x="1692833" y="2774283"/>
                  </a:lnTo>
                  <a:lnTo>
                    <a:pt x="1645685" y="2781066"/>
                  </a:lnTo>
                  <a:lnTo>
                    <a:pt x="1598055" y="2786385"/>
                  </a:lnTo>
                  <a:lnTo>
                    <a:pt x="1549970" y="2790214"/>
                  </a:lnTo>
                  <a:lnTo>
                    <a:pt x="1501454" y="2792529"/>
                  </a:lnTo>
                  <a:lnTo>
                    <a:pt x="1452533" y="2793307"/>
                  </a:lnTo>
                  <a:lnTo>
                    <a:pt x="1403612" y="2792529"/>
                  </a:lnTo>
                  <a:lnTo>
                    <a:pt x="1355096" y="2790214"/>
                  </a:lnTo>
                  <a:lnTo>
                    <a:pt x="1307010" y="2786385"/>
                  </a:lnTo>
                  <a:lnTo>
                    <a:pt x="1259380" y="2781066"/>
                  </a:lnTo>
                  <a:lnTo>
                    <a:pt x="1212232" y="2774283"/>
                  </a:lnTo>
                  <a:lnTo>
                    <a:pt x="1165590" y="2766060"/>
                  </a:lnTo>
                  <a:lnTo>
                    <a:pt x="1119480" y="2756420"/>
                  </a:lnTo>
                  <a:lnTo>
                    <a:pt x="1073928" y="2745389"/>
                  </a:lnTo>
                  <a:lnTo>
                    <a:pt x="1028959" y="2732991"/>
                  </a:lnTo>
                  <a:lnTo>
                    <a:pt x="984598" y="2719250"/>
                  </a:lnTo>
                  <a:lnTo>
                    <a:pt x="940870" y="2704191"/>
                  </a:lnTo>
                  <a:lnTo>
                    <a:pt x="897802" y="2687838"/>
                  </a:lnTo>
                  <a:lnTo>
                    <a:pt x="855419" y="2670216"/>
                  </a:lnTo>
                  <a:lnTo>
                    <a:pt x="813745" y="2651349"/>
                  </a:lnTo>
                  <a:lnTo>
                    <a:pt x="772807" y="2631262"/>
                  </a:lnTo>
                  <a:lnTo>
                    <a:pt x="732630" y="2609978"/>
                  </a:lnTo>
                  <a:lnTo>
                    <a:pt x="693239" y="2587524"/>
                  </a:lnTo>
                  <a:lnTo>
                    <a:pt x="654660" y="2563922"/>
                  </a:lnTo>
                  <a:lnTo>
                    <a:pt x="616918" y="2539197"/>
                  </a:lnTo>
                  <a:lnTo>
                    <a:pt x="580039" y="2513374"/>
                  </a:lnTo>
                  <a:lnTo>
                    <a:pt x="544047" y="2486477"/>
                  </a:lnTo>
                  <a:lnTo>
                    <a:pt x="508969" y="2458531"/>
                  </a:lnTo>
                  <a:lnTo>
                    <a:pt x="474830" y="2429561"/>
                  </a:lnTo>
                  <a:lnTo>
                    <a:pt x="441655" y="2399589"/>
                  </a:lnTo>
                  <a:lnTo>
                    <a:pt x="409469" y="2368642"/>
                  </a:lnTo>
                  <a:lnTo>
                    <a:pt x="378299" y="2336743"/>
                  </a:lnTo>
                  <a:lnTo>
                    <a:pt x="348169" y="2303917"/>
                  </a:lnTo>
                  <a:lnTo>
                    <a:pt x="319105" y="2270188"/>
                  </a:lnTo>
                  <a:lnTo>
                    <a:pt x="291132" y="2235582"/>
                  </a:lnTo>
                  <a:lnTo>
                    <a:pt x="264276" y="2200121"/>
                  </a:lnTo>
                  <a:lnTo>
                    <a:pt x="238562" y="2163831"/>
                  </a:lnTo>
                  <a:lnTo>
                    <a:pt x="214016" y="2126736"/>
                  </a:lnTo>
                  <a:lnTo>
                    <a:pt x="190663" y="2088860"/>
                  </a:lnTo>
                  <a:lnTo>
                    <a:pt x="168528" y="2050229"/>
                  </a:lnTo>
                  <a:lnTo>
                    <a:pt x="147637" y="2010866"/>
                  </a:lnTo>
                  <a:lnTo>
                    <a:pt x="128015" y="1970795"/>
                  </a:lnTo>
                  <a:lnTo>
                    <a:pt x="109688" y="1930043"/>
                  </a:lnTo>
                  <a:lnTo>
                    <a:pt x="92681" y="1888631"/>
                  </a:lnTo>
                  <a:lnTo>
                    <a:pt x="77019" y="1846586"/>
                  </a:lnTo>
                  <a:lnTo>
                    <a:pt x="62729" y="1803932"/>
                  </a:lnTo>
                  <a:lnTo>
                    <a:pt x="49834" y="1760692"/>
                  </a:lnTo>
                  <a:lnTo>
                    <a:pt x="38362" y="1716893"/>
                  </a:lnTo>
                  <a:lnTo>
                    <a:pt x="28337" y="1672557"/>
                  </a:lnTo>
                  <a:lnTo>
                    <a:pt x="19784" y="1627709"/>
                  </a:lnTo>
                  <a:lnTo>
                    <a:pt x="12729" y="1582374"/>
                  </a:lnTo>
                  <a:lnTo>
                    <a:pt x="7198" y="1536577"/>
                  </a:lnTo>
                  <a:lnTo>
                    <a:pt x="3216" y="1490341"/>
                  </a:lnTo>
                  <a:lnTo>
                    <a:pt x="808" y="1443692"/>
                  </a:lnTo>
                  <a:lnTo>
                    <a:pt x="0" y="1396653"/>
                  </a:lnTo>
                  <a:close/>
                </a:path>
              </a:pathLst>
            </a:custGeom>
            <a:ln w="28575">
              <a:solidFill>
                <a:srgbClr val="E54E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4" y="852423"/>
            <a:ext cx="43351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Ensamblaje</a:t>
            </a:r>
            <a:r>
              <a:rPr sz="3100" b="0" spc="-50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metagenómico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2520" y="1953260"/>
            <a:ext cx="5937885" cy="228727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345"/>
              </a:spcBef>
            </a:pPr>
            <a:r>
              <a:rPr sz="1800" b="1" spc="-5" dirty="0">
                <a:latin typeface="Arial"/>
                <a:cs typeface="Arial"/>
              </a:rPr>
              <a:t>Puede</a:t>
            </a:r>
            <a:r>
              <a:rPr sz="1800" b="1" spc="-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ser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15599"/>
              </a:lnSpc>
              <a:spcBef>
                <a:spcPts val="915"/>
              </a:spcBef>
            </a:pPr>
            <a:r>
              <a:rPr sz="1800" b="1" i="1" dirty="0">
                <a:latin typeface="Arial"/>
                <a:cs typeface="Arial"/>
              </a:rPr>
              <a:t>- de </a:t>
            </a:r>
            <a:r>
              <a:rPr sz="1800" b="1" i="1" spc="-5" dirty="0">
                <a:latin typeface="Arial"/>
                <a:cs typeface="Arial"/>
              </a:rPr>
              <a:t>novo: </a:t>
            </a:r>
            <a:r>
              <a:rPr sz="1800" dirty="0">
                <a:latin typeface="Arial MT"/>
                <a:cs typeface="Arial MT"/>
              </a:rPr>
              <a:t>No se </a:t>
            </a:r>
            <a:r>
              <a:rPr sz="1800" spc="-5" dirty="0">
                <a:latin typeface="Arial MT"/>
                <a:cs typeface="Arial MT"/>
              </a:rPr>
              <a:t>usa un genoma de referencia con el que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comparar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 ensamblaje de las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lecturas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 </a:t>
            </a:r>
            <a:r>
              <a:rPr sz="1800" i="1" spc="-5" dirty="0">
                <a:latin typeface="Arial"/>
                <a:cs typeface="Arial"/>
              </a:rPr>
              <a:t>contigs</a:t>
            </a:r>
            <a:endParaRPr sz="1800">
              <a:latin typeface="Arial"/>
              <a:cs typeface="Arial"/>
            </a:endParaRPr>
          </a:p>
          <a:p>
            <a:pPr marL="12700" marR="5080" algn="just">
              <a:lnSpc>
                <a:spcPct val="115599"/>
              </a:lnSpc>
              <a:spcBef>
                <a:spcPts val="1005"/>
              </a:spcBef>
            </a:pPr>
            <a:r>
              <a:rPr sz="1800" b="1" dirty="0">
                <a:latin typeface="Arial"/>
                <a:cs typeface="Arial"/>
              </a:rPr>
              <a:t>-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Ensamblaje</a:t>
            </a:r>
            <a:r>
              <a:rPr sz="1800" b="1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comparativo</a:t>
            </a:r>
            <a:r>
              <a:rPr sz="1800" spc="-5" dirty="0">
                <a:latin typeface="Arial MT"/>
                <a:cs typeface="Arial MT"/>
              </a:rPr>
              <a:t>.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usa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genoma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organismos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relacionados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previamente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han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sido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secuenciados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 guiar el ensamblaje.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06687" y="3152313"/>
            <a:ext cx="4016633" cy="2571735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4" y="852423"/>
            <a:ext cx="43351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Ensamblaje</a:t>
            </a:r>
            <a:r>
              <a:rPr sz="3100" b="0" spc="-50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metagenómico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6733" y="1764284"/>
            <a:ext cx="11145520" cy="139128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81280" indent="-285750">
              <a:lnSpc>
                <a:spcPts val="2090"/>
              </a:lnSpc>
              <a:spcBef>
                <a:spcPts val="225"/>
              </a:spcBef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muestras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metagenómicas</a:t>
            </a:r>
            <a:r>
              <a:rPr sz="1800" dirty="0">
                <a:latin typeface="Arial MT"/>
                <a:cs typeface="Arial MT"/>
              </a:rPr>
              <a:t> se </a:t>
            </a:r>
            <a:r>
              <a:rPr sz="1800" spc="-5" dirty="0">
                <a:latin typeface="Arial MT"/>
                <a:cs typeface="Arial MT"/>
              </a:rPr>
              <a:t>requiere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ensamblaje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simultáneo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muchos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genomas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 la </a:t>
            </a:r>
            <a:r>
              <a:rPr sz="1800" spc="-5" dirty="0">
                <a:latin typeface="Arial MT"/>
                <a:cs typeface="Arial MT"/>
              </a:rPr>
              <a:t>muestra</a:t>
            </a:r>
            <a:r>
              <a:rPr sz="1800" dirty="0">
                <a:latin typeface="Arial MT"/>
                <a:cs typeface="Arial MT"/>
              </a:rPr>
              <a:t> a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15" dirty="0">
                <a:latin typeface="Arial MT"/>
                <a:cs typeface="Arial MT"/>
              </a:rPr>
              <a:t>analizar,</a:t>
            </a:r>
            <a:r>
              <a:rPr sz="1800" spc="-5" dirty="0">
                <a:latin typeface="Arial MT"/>
                <a:cs typeface="Arial MT"/>
              </a:rPr>
              <a:t> paso más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desafiante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que ensamblajes de un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único organismo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 MT"/>
              <a:buChar char="-"/>
            </a:pPr>
            <a:endParaRPr sz="1750">
              <a:latin typeface="Arial MT"/>
              <a:cs typeface="Arial MT"/>
            </a:endParaRPr>
          </a:p>
          <a:p>
            <a:pPr marL="298450" marR="5080" indent="-285750">
              <a:lnSpc>
                <a:spcPct val="102200"/>
              </a:lnSpc>
              <a:spcBef>
                <a:spcPts val="5"/>
              </a:spcBef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Muchos de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ensambladores que</a:t>
            </a:r>
            <a:r>
              <a:rPr sz="1800" dirty="0">
                <a:latin typeface="Arial MT"/>
                <a:cs typeface="Arial MT"/>
              </a:rPr>
              <a:t> se </a:t>
            </a:r>
            <a:r>
              <a:rPr sz="1800" spc="-5" dirty="0">
                <a:latin typeface="Arial MT"/>
                <a:cs typeface="Arial MT"/>
              </a:rPr>
              <a:t>usan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 ensamblar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único genoma</a:t>
            </a:r>
            <a:r>
              <a:rPr sz="1800" dirty="0">
                <a:latin typeface="Arial MT"/>
                <a:cs typeface="Arial MT"/>
              </a:rPr>
              <a:t> se </a:t>
            </a:r>
            <a:r>
              <a:rPr sz="1800" spc="-5" dirty="0">
                <a:latin typeface="Arial MT"/>
                <a:cs typeface="Arial MT"/>
              </a:rPr>
              <a:t>han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adaptado </a:t>
            </a:r>
            <a:r>
              <a:rPr sz="1800" dirty="0">
                <a:latin typeface="Arial MT"/>
                <a:cs typeface="Arial MT"/>
              </a:rPr>
              <a:t>a </a:t>
            </a:r>
            <a:r>
              <a:rPr sz="1800" spc="-5" dirty="0">
                <a:latin typeface="Arial MT"/>
                <a:cs typeface="Arial MT"/>
              </a:rPr>
              <a:t>muestras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metagenómicas.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88531" y="3289725"/>
            <a:ext cx="6311886" cy="298061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51419" y="4281932"/>
            <a:ext cx="4140200" cy="14033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Los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mas populares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a día de hoy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son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E54E13"/>
                </a:solidFill>
                <a:latin typeface="Arial"/>
                <a:cs typeface="Arial"/>
              </a:rPr>
              <a:t>MetaVelvet,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15" dirty="0">
                <a:solidFill>
                  <a:srgbClr val="E54E13"/>
                </a:solidFill>
                <a:latin typeface="Arial"/>
                <a:cs typeface="Arial"/>
              </a:rPr>
              <a:t>MetaVelvetSL,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30" dirty="0">
                <a:solidFill>
                  <a:srgbClr val="E54E13"/>
                </a:solidFill>
                <a:latin typeface="Arial"/>
                <a:cs typeface="Arial"/>
              </a:rPr>
              <a:t>MEGAHIT, </a:t>
            </a:r>
            <a:r>
              <a:rPr sz="1800" b="1" spc="-2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E54E13"/>
                </a:solidFill>
                <a:latin typeface="Arial"/>
                <a:cs typeface="Arial"/>
              </a:rPr>
              <a:t>metaSPAdes,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Ray Meta, IDBA-UD,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MEGAHIT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y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SOAPdenovo2… ¡Existe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 una</a:t>
            </a:r>
            <a:r>
              <a:rPr sz="1800" b="1" spc="-15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gran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cantidad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de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ensambladores!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4" y="852423"/>
            <a:ext cx="43351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Ensamblaje</a:t>
            </a:r>
            <a:r>
              <a:rPr sz="3100" b="0" spc="-50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metagenómico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pc="-20" dirty="0"/>
              <a:t>metaSPAdes:</a:t>
            </a:r>
          </a:p>
          <a:p>
            <a:pPr marL="297815" indent="-285750">
              <a:lnSpc>
                <a:spcPts val="2135"/>
              </a:lnSpc>
              <a:buChar char="-"/>
              <a:tabLst>
                <a:tab pos="297815" algn="l"/>
                <a:tab pos="298450" algn="l"/>
              </a:tabLst>
            </a:pP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Muy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adecuado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para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obtener </a:t>
            </a:r>
            <a:r>
              <a:rPr b="0" i="1" spc="-5" dirty="0">
                <a:solidFill>
                  <a:srgbClr val="000000"/>
                </a:solidFill>
                <a:latin typeface="Arial"/>
                <a:cs typeface="Arial"/>
              </a:rPr>
              <a:t>scaffolds</a:t>
            </a:r>
            <a:r>
              <a:rPr b="0" i="1" spc="-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largos,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ya</a:t>
            </a:r>
          </a:p>
          <a:p>
            <a:pPr marL="297815" marR="107314">
              <a:lnSpc>
                <a:spcPts val="2110"/>
              </a:lnSpc>
              <a:spcBef>
                <a:spcPts val="135"/>
              </a:spcBef>
            </a:pP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que captura un </a:t>
            </a:r>
            <a:r>
              <a:rPr spc="-5" dirty="0">
                <a:solidFill>
                  <a:srgbClr val="000000"/>
                </a:solidFill>
              </a:rPr>
              <a:t>gran grado </a:t>
            </a:r>
            <a:r>
              <a:rPr dirty="0">
                <a:solidFill>
                  <a:srgbClr val="000000"/>
                </a:solidFill>
              </a:rPr>
              <a:t>de la </a:t>
            </a:r>
            <a:r>
              <a:rPr spc="-5" dirty="0">
                <a:solidFill>
                  <a:srgbClr val="000000"/>
                </a:solidFill>
              </a:rPr>
              <a:t>diversidad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de </a:t>
            </a:r>
            <a:r>
              <a:rPr b="0" spc="-49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la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comunidad</a:t>
            </a:r>
          </a:p>
          <a:p>
            <a:pPr marL="298450" indent="-285750">
              <a:lnSpc>
                <a:spcPts val="2125"/>
              </a:lnSpc>
              <a:buChar char="-"/>
              <a:tabLst>
                <a:tab pos="297815" algn="l"/>
                <a:tab pos="298450" algn="l"/>
              </a:tabLst>
            </a:pP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Muy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óptimo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cuando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los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metagenomas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tienen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 una</a:t>
            </a:r>
          </a:p>
          <a:p>
            <a:pPr marL="297815">
              <a:lnSpc>
                <a:spcPct val="100000"/>
              </a:lnSpc>
              <a:spcBef>
                <a:spcPts val="45"/>
              </a:spcBef>
            </a:pPr>
            <a:r>
              <a:rPr spc="-5" dirty="0">
                <a:solidFill>
                  <a:srgbClr val="000000"/>
                </a:solidFill>
              </a:rPr>
              <a:t>cobertura</a:t>
            </a:r>
            <a:r>
              <a:rPr spc="-3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alta</a:t>
            </a: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/>
          </a:p>
          <a:p>
            <a:pPr marL="12700">
              <a:lnSpc>
                <a:spcPts val="2135"/>
              </a:lnSpc>
            </a:pPr>
            <a:r>
              <a:rPr spc="-30" dirty="0"/>
              <a:t>MEGAHIT:</a:t>
            </a:r>
          </a:p>
          <a:p>
            <a:pPr marL="297815" marR="43815" indent="-285750">
              <a:lnSpc>
                <a:spcPts val="2180"/>
              </a:lnSpc>
              <a:spcBef>
                <a:spcPts val="35"/>
              </a:spcBef>
              <a:buChar char="-"/>
              <a:tabLst>
                <a:tab pos="297815" algn="l"/>
                <a:tab pos="298450" algn="l"/>
              </a:tabLst>
            </a:pP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Muy eficiente que es especialmente útil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si se </a:t>
            </a:r>
            <a:r>
              <a:rPr b="0" spc="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dispone </a:t>
            </a:r>
            <a:r>
              <a:rPr dirty="0">
                <a:solidFill>
                  <a:srgbClr val="000000"/>
                </a:solidFill>
              </a:rPr>
              <a:t>de</a:t>
            </a:r>
            <a:r>
              <a:rPr spc="-5" dirty="0">
                <a:solidFill>
                  <a:srgbClr val="000000"/>
                </a:solidFill>
              </a:rPr>
              <a:t> menos recursos computacionales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,</a:t>
            </a:r>
          </a:p>
          <a:p>
            <a:pPr marL="297815">
              <a:lnSpc>
                <a:spcPts val="2110"/>
              </a:lnSpc>
            </a:pP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ya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que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consume</a:t>
            </a:r>
            <a:r>
              <a:rPr b="0" spc="-15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spc="-5" dirty="0">
                <a:solidFill>
                  <a:srgbClr val="000000"/>
                </a:solidFill>
              </a:rPr>
              <a:t>menos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tiempo</a:t>
            </a:r>
            <a:r>
              <a:rPr spc="-15" dirty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y</a:t>
            </a:r>
            <a:r>
              <a:rPr spc="-10" dirty="0">
                <a:solidFill>
                  <a:srgbClr val="000000"/>
                </a:solidFill>
              </a:rPr>
              <a:t> </a:t>
            </a:r>
            <a:r>
              <a:rPr spc="-5" dirty="0">
                <a:solidFill>
                  <a:srgbClr val="000000"/>
                </a:solidFill>
              </a:rPr>
              <a:t>memoria</a:t>
            </a:r>
          </a:p>
          <a:p>
            <a:pPr marL="297815" marR="166370" indent="-285750">
              <a:lnSpc>
                <a:spcPts val="2180"/>
              </a:lnSpc>
              <a:spcBef>
                <a:spcPts val="30"/>
              </a:spcBef>
              <a:buChar char="-"/>
              <a:tabLst>
                <a:tab pos="297815" algn="l"/>
                <a:tab pos="298450" algn="l"/>
              </a:tabLst>
            </a:pPr>
            <a:r>
              <a:rPr b="0" spc="-20" dirty="0">
                <a:solidFill>
                  <a:srgbClr val="000000"/>
                </a:solidFill>
                <a:latin typeface="Arial MT"/>
                <a:cs typeface="Arial MT"/>
              </a:rPr>
              <a:t>Tiene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tendencia </a:t>
            </a:r>
            <a:r>
              <a:rPr b="0" dirty="0">
                <a:solidFill>
                  <a:srgbClr val="000000"/>
                </a:solidFill>
                <a:latin typeface="Arial MT"/>
                <a:cs typeface="Arial MT"/>
              </a:rPr>
              <a:t>a </a:t>
            </a:r>
            <a:r>
              <a:rPr spc="-5" dirty="0">
                <a:solidFill>
                  <a:srgbClr val="000000"/>
                </a:solidFill>
              </a:rPr>
              <a:t>sobrerrepresenta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r genomas </a:t>
            </a:r>
            <a:r>
              <a:rPr b="0" spc="-49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con</a:t>
            </a:r>
            <a:r>
              <a:rPr b="0" spc="-10" dirty="0">
                <a:solidFill>
                  <a:srgbClr val="000000"/>
                </a:solidFill>
                <a:latin typeface="Arial MT"/>
                <a:cs typeface="Arial MT"/>
              </a:rPr>
              <a:t> </a:t>
            </a:r>
            <a:r>
              <a:rPr b="0" spc="-5" dirty="0">
                <a:solidFill>
                  <a:srgbClr val="000000"/>
                </a:solidFill>
                <a:latin typeface="Arial MT"/>
                <a:cs typeface="Arial MT"/>
              </a:rPr>
              <a:t>baja cobertura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566215" y="1666747"/>
            <a:ext cx="330263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latin typeface="Arial MT"/>
                <a:cs typeface="Arial MT"/>
              </a:rPr>
              <a:t>Ambos están basados en grafos </a:t>
            </a:r>
            <a:r>
              <a:rPr sz="1800" spc="-49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Bruijn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12258" y="2402955"/>
            <a:ext cx="5105618" cy="342927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4" y="852423"/>
            <a:ext cx="43351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Ensamblaje</a:t>
            </a:r>
            <a:r>
              <a:rPr sz="3100" b="0" spc="-50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metagenómico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91313" y="1706372"/>
            <a:ext cx="9987280" cy="33782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MetaQUAST</a:t>
            </a:r>
            <a:r>
              <a:rPr sz="1800" spc="-5" dirty="0">
                <a:solidFill>
                  <a:srgbClr val="E54E13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298450" marR="5080" indent="-285750">
              <a:lnSpc>
                <a:spcPct val="115599"/>
              </a:lnSpc>
              <a:spcBef>
                <a:spcPts val="500"/>
              </a:spcBef>
              <a:buClr>
                <a:srgbClr val="E46C0A"/>
              </a:buClr>
              <a:buChar char="-"/>
              <a:tabLst>
                <a:tab pos="297815" algn="l"/>
                <a:tab pos="298450" algn="l"/>
                <a:tab pos="1132840" algn="l"/>
                <a:tab pos="1383665" algn="l"/>
                <a:tab pos="2409190" algn="l"/>
                <a:tab pos="2837815" algn="l"/>
                <a:tab pos="4256405" algn="l"/>
                <a:tab pos="5383530" algn="l"/>
                <a:tab pos="5888355" algn="l"/>
                <a:tab pos="6278880" algn="l"/>
                <a:tab pos="7736205" algn="l"/>
                <a:tab pos="8126095" algn="l"/>
                <a:tab pos="8516620" algn="l"/>
                <a:tab pos="9148445" algn="l"/>
              </a:tabLst>
            </a:pP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v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ú</a:t>
            </a:r>
            <a:r>
              <a:rPr sz="1800" dirty="0">
                <a:latin typeface="Arial MT"/>
                <a:cs typeface="Arial MT"/>
              </a:rPr>
              <a:t>a	y	c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5" dirty="0">
                <a:latin typeface="Arial MT"/>
                <a:cs typeface="Arial MT"/>
              </a:rPr>
              <a:t>pa</a:t>
            </a:r>
            <a:r>
              <a:rPr sz="1800" dirty="0">
                <a:latin typeface="Arial MT"/>
                <a:cs typeface="Arial MT"/>
              </a:rPr>
              <a:t>ra	l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s	</a:t>
            </a: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j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s	</a:t>
            </a:r>
            <a:r>
              <a:rPr sz="1800" spc="-5" dirty="0">
                <a:latin typeface="Arial MT"/>
                <a:cs typeface="Arial MT"/>
              </a:rPr>
              <a:t>obten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5" dirty="0">
                <a:latin typeface="Arial MT"/>
                <a:cs typeface="Arial MT"/>
              </a:rPr>
              <a:t>do</a:t>
            </a:r>
            <a:r>
              <a:rPr sz="1800" dirty="0">
                <a:latin typeface="Arial MT"/>
                <a:cs typeface="Arial MT"/>
              </a:rPr>
              <a:t>s	c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dirty="0">
                <a:latin typeface="Arial MT"/>
                <a:cs typeface="Arial MT"/>
              </a:rPr>
              <a:t>n	</a:t>
            </a:r>
            <a:r>
              <a:rPr sz="1800" spc="-5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n	</a:t>
            </a: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s</a:t>
            </a:r>
            <a:r>
              <a:rPr sz="1800" spc="-5" dirty="0">
                <a:latin typeface="Arial MT"/>
                <a:cs typeface="Arial MT"/>
              </a:rPr>
              <a:t>a</a:t>
            </a:r>
            <a:r>
              <a:rPr sz="1800" dirty="0">
                <a:latin typeface="Arial MT"/>
                <a:cs typeface="Arial MT"/>
              </a:rPr>
              <a:t>m</a:t>
            </a:r>
            <a:r>
              <a:rPr sz="1800" spc="-5" dirty="0">
                <a:latin typeface="Arial MT"/>
                <a:cs typeface="Arial MT"/>
              </a:rPr>
              <a:t>b</a:t>
            </a:r>
            <a:r>
              <a:rPr sz="1800" dirty="0">
                <a:latin typeface="Arial MT"/>
                <a:cs typeface="Arial MT"/>
              </a:rPr>
              <a:t>l</a:t>
            </a:r>
            <a:r>
              <a:rPr sz="1800" spc="-5" dirty="0">
                <a:latin typeface="Arial MT"/>
                <a:cs typeface="Arial MT"/>
              </a:rPr>
              <a:t>ado</a:t>
            </a:r>
            <a:r>
              <a:rPr sz="1800" dirty="0">
                <a:latin typeface="Arial MT"/>
                <a:cs typeface="Arial MT"/>
              </a:rPr>
              <a:t>r	</a:t>
            </a:r>
            <a:r>
              <a:rPr sz="1800" spc="-5" dirty="0">
                <a:latin typeface="Arial MT"/>
                <a:cs typeface="Arial MT"/>
              </a:rPr>
              <a:t>e</a:t>
            </a:r>
            <a:r>
              <a:rPr sz="1800" dirty="0">
                <a:latin typeface="Arial MT"/>
                <a:cs typeface="Arial MT"/>
              </a:rPr>
              <a:t>n	</a:t>
            </a:r>
            <a:r>
              <a:rPr sz="1800" spc="-5" dirty="0">
                <a:latin typeface="Arial MT"/>
                <a:cs typeface="Arial MT"/>
              </a:rPr>
              <a:t>u</a:t>
            </a:r>
            <a:r>
              <a:rPr sz="1800" dirty="0">
                <a:latin typeface="Arial MT"/>
                <a:cs typeface="Arial MT"/>
              </a:rPr>
              <a:t>n	</a:t>
            </a:r>
            <a:r>
              <a:rPr sz="1800" spc="-5" dirty="0">
                <a:latin typeface="Arial MT"/>
                <a:cs typeface="Arial MT"/>
              </a:rPr>
              <a:t>pa</a:t>
            </a:r>
            <a:r>
              <a:rPr sz="1800" dirty="0">
                <a:latin typeface="Arial MT"/>
                <a:cs typeface="Arial MT"/>
              </a:rPr>
              <a:t>so	</a:t>
            </a:r>
            <a:r>
              <a:rPr sz="1800" spc="-5" dirty="0">
                <a:latin typeface="Arial MT"/>
                <a:cs typeface="Arial MT"/>
              </a:rPr>
              <a:t>ante</a:t>
            </a:r>
            <a:r>
              <a:rPr sz="1800" dirty="0">
                <a:latin typeface="Arial MT"/>
                <a:cs typeface="Arial MT"/>
              </a:rPr>
              <a:t>ri</a:t>
            </a:r>
            <a:r>
              <a:rPr sz="1800" spc="-5" dirty="0">
                <a:latin typeface="Arial MT"/>
                <a:cs typeface="Arial MT"/>
              </a:rPr>
              <a:t>o</a:t>
            </a:r>
            <a:r>
              <a:rPr sz="1800" spc="-100" dirty="0">
                <a:latin typeface="Arial MT"/>
                <a:cs typeface="Arial MT"/>
              </a:rPr>
              <a:t>r</a:t>
            </a:r>
            <a:r>
              <a:rPr sz="1800" dirty="0">
                <a:latin typeface="Arial MT"/>
                <a:cs typeface="Arial MT"/>
              </a:rPr>
              <a:t>,  </a:t>
            </a:r>
            <a:r>
              <a:rPr sz="1800" spc="-5" dirty="0">
                <a:latin typeface="Arial MT"/>
                <a:cs typeface="Arial MT"/>
              </a:rPr>
              <a:t>comparándolos con alineamientos de referencias próximas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960"/>
              </a:spcBef>
              <a:buClr>
                <a:srgbClr val="E46C0A"/>
              </a:buClr>
              <a:buChar char="-"/>
              <a:tabLst>
                <a:tab pos="297815" algn="l"/>
                <a:tab pos="298450" algn="l"/>
              </a:tabLst>
            </a:pPr>
            <a:r>
              <a:rPr sz="1800" dirty="0">
                <a:latin typeface="Arial MT"/>
                <a:cs typeface="Arial MT"/>
              </a:rPr>
              <a:t>De </a:t>
            </a:r>
            <a:r>
              <a:rPr sz="1800" spc="-5" dirty="0">
                <a:latin typeface="Arial MT"/>
                <a:cs typeface="Arial MT"/>
              </a:rPr>
              <a:t>uso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libre,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basado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QUAST,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características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adaptadas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muestras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metagenómicas.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940"/>
              </a:spcBef>
              <a:buClr>
                <a:srgbClr val="E46C0A"/>
              </a:buClr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Automáticamente detecta</a:t>
            </a:r>
            <a:r>
              <a:rPr sz="1800" dirty="0">
                <a:latin typeface="Arial MT"/>
                <a:cs typeface="Arial MT"/>
              </a:rPr>
              <a:t> y</a:t>
            </a:r>
            <a:r>
              <a:rPr sz="1800" spc="-5" dirty="0">
                <a:latin typeface="Arial MT"/>
                <a:cs typeface="Arial MT"/>
              </a:rPr>
              <a:t> descarga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secuencias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referencia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NCBI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935"/>
              </a:spcBef>
              <a:buClr>
                <a:srgbClr val="E46C0A"/>
              </a:buClr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Acepta múltiples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referencias</a:t>
            </a:r>
            <a:r>
              <a:rPr sz="1800" dirty="0">
                <a:latin typeface="Arial MT"/>
                <a:cs typeface="Arial MT"/>
              </a:rPr>
              <a:t> y </a:t>
            </a:r>
            <a:r>
              <a:rPr sz="1800" spc="-5" dirty="0">
                <a:latin typeface="Arial MT"/>
                <a:cs typeface="Arial MT"/>
              </a:rPr>
              <a:t>crea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múltiples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tablas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con multigenomas</a:t>
            </a:r>
            <a:endParaRPr sz="18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935"/>
              </a:spcBef>
              <a:buClr>
                <a:srgbClr val="E46C0A"/>
              </a:buClr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Implementa distintos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gráficos, como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gráficos Krona</a:t>
            </a:r>
            <a:endParaRPr sz="1800">
              <a:latin typeface="Arial MT"/>
              <a:cs typeface="Arial MT"/>
            </a:endParaRPr>
          </a:p>
          <a:p>
            <a:pPr marL="298450" marR="5080" indent="-285750">
              <a:lnSpc>
                <a:spcPct val="111100"/>
              </a:lnSpc>
              <a:spcBef>
                <a:spcPts val="695"/>
              </a:spcBef>
              <a:buClr>
                <a:srgbClr val="E46C0A"/>
              </a:buClr>
              <a:buChar char="-"/>
              <a:tabLst>
                <a:tab pos="297815" algn="l"/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Detecta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contigs</a:t>
            </a:r>
            <a:r>
              <a:rPr sz="1800" i="1" spc="41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quiméricos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y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reporta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como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ensamblajes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parciales</a:t>
            </a:r>
            <a:r>
              <a:rPr sz="1800" spc="41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(</a:t>
            </a:r>
            <a:r>
              <a:rPr sz="1800" i="1" spc="-5" dirty="0">
                <a:latin typeface="Arial"/>
                <a:cs typeface="Arial"/>
              </a:rPr>
              <a:t>missassemblies)</a:t>
            </a:r>
            <a:r>
              <a:rPr sz="1800" i="1" spc="415" dirty="0">
                <a:latin typeface="Arial"/>
                <a:cs typeface="Arial"/>
              </a:rPr>
              <a:t> </a:t>
            </a:r>
            <a:r>
              <a:rPr sz="1800" spc="-5" dirty="0">
                <a:latin typeface="Arial MT"/>
                <a:cs typeface="Arial MT"/>
              </a:rPr>
              <a:t>de </a:t>
            </a:r>
            <a:r>
              <a:rPr sz="1800" spc="-484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varias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especies.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9322" y="5022574"/>
            <a:ext cx="5205619" cy="122644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6204" y="852423"/>
            <a:ext cx="43351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5" dirty="0">
                <a:solidFill>
                  <a:srgbClr val="E54E13"/>
                </a:solidFill>
                <a:latin typeface="Calibri"/>
                <a:cs typeface="Calibri"/>
              </a:rPr>
              <a:t>Ensamblaje</a:t>
            </a:r>
            <a:r>
              <a:rPr sz="3100" spc="-50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spc="-15" dirty="0">
                <a:solidFill>
                  <a:srgbClr val="E54E13"/>
                </a:solidFill>
                <a:latin typeface="Calibri"/>
                <a:cs typeface="Calibri"/>
              </a:rPr>
              <a:t>metagenómico</a:t>
            </a:r>
            <a:endParaRPr sz="31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79283" y="1417731"/>
            <a:ext cx="7739269" cy="483704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30630" y="1608835"/>
            <a:ext cx="141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MetaQUAST</a:t>
            </a:r>
            <a:r>
              <a:rPr sz="1800" spc="-5" dirty="0">
                <a:solidFill>
                  <a:srgbClr val="E54E13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4" y="852423"/>
            <a:ext cx="43351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Ensamblaje</a:t>
            </a:r>
            <a:r>
              <a:rPr sz="3100" b="0" spc="-50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metagenómico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61008" y="1480819"/>
            <a:ext cx="8838565" cy="322580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b="1" spc="-30" dirty="0">
                <a:solidFill>
                  <a:srgbClr val="E54E13"/>
                </a:solidFill>
                <a:latin typeface="Arial"/>
                <a:cs typeface="Arial"/>
              </a:rPr>
              <a:t>VALET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Clr>
                <a:srgbClr val="E46C0A"/>
              </a:buClr>
              <a:buFont typeface="Arial MT"/>
              <a:buChar char="-"/>
              <a:tabLst>
                <a:tab pos="297815" algn="l"/>
                <a:tab pos="298450" algn="l"/>
              </a:tabLst>
            </a:pPr>
            <a:r>
              <a:rPr sz="1800" b="1" spc="-15" dirty="0">
                <a:solidFill>
                  <a:srgbClr val="E64F13"/>
                </a:solidFill>
                <a:latin typeface="Arial"/>
                <a:cs typeface="Arial"/>
              </a:rPr>
              <a:t>VALidating</a:t>
            </a:r>
            <a:r>
              <a:rPr sz="1800" b="1" spc="-25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E64F13"/>
                </a:solidFill>
                <a:latin typeface="Arial"/>
                <a:cs typeface="Arial"/>
              </a:rPr>
              <a:t>mETagenomic</a:t>
            </a:r>
            <a:r>
              <a:rPr sz="1800" b="1" spc="-15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assemblies</a:t>
            </a:r>
            <a:endParaRPr sz="1800">
              <a:latin typeface="Arial"/>
              <a:cs typeface="Arial"/>
            </a:endParaRPr>
          </a:p>
          <a:p>
            <a:pPr marL="298450" marR="5080" indent="-285750" algn="just">
              <a:lnSpc>
                <a:spcPct val="115599"/>
              </a:lnSpc>
              <a:spcBef>
                <a:spcPts val="600"/>
              </a:spcBef>
              <a:buClr>
                <a:srgbClr val="E46C0A"/>
              </a:buClr>
              <a:buChar char="-"/>
              <a:tabLst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Identifica distintos errores potenciales presentes de un ensamblaje metagenómico: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validación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de novo </a:t>
            </a:r>
            <a:r>
              <a:rPr sz="1800" spc="-5" dirty="0">
                <a:latin typeface="Arial MT"/>
                <a:cs typeface="Arial MT"/>
              </a:rPr>
              <a:t>de 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ensamblajes.</a:t>
            </a:r>
            <a:endParaRPr sz="1800">
              <a:latin typeface="Arial MT"/>
              <a:cs typeface="Arial MT"/>
            </a:endParaRPr>
          </a:p>
          <a:p>
            <a:pPr marL="298450" marR="5080" indent="-285750" algn="just">
              <a:lnSpc>
                <a:spcPct val="116100"/>
              </a:lnSpc>
              <a:spcBef>
                <a:spcPts val="585"/>
              </a:spcBef>
              <a:buClr>
                <a:srgbClr val="E46C0A"/>
              </a:buClr>
              <a:buChar char="-"/>
              <a:tabLst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Comprueba distintas propiedades que tienen que darse en un ensamblaje para que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sea correcto: comprueba </a:t>
            </a:r>
            <a:r>
              <a:rPr sz="1800" dirty="0">
                <a:latin typeface="Arial MT"/>
                <a:cs typeface="Arial MT"/>
              </a:rPr>
              <a:t>la </a:t>
            </a:r>
            <a:r>
              <a:rPr sz="1800" spc="-5" dirty="0">
                <a:latin typeface="Arial MT"/>
                <a:cs typeface="Arial MT"/>
              </a:rPr>
              <a:t>alineación de paired-end reads, </a:t>
            </a:r>
            <a:r>
              <a:rPr sz="1800" dirty="0">
                <a:latin typeface="Arial MT"/>
                <a:cs typeface="Arial MT"/>
              </a:rPr>
              <a:t>mira </a:t>
            </a:r>
            <a:r>
              <a:rPr sz="1800" spc="-5" dirty="0">
                <a:latin typeface="Arial MT"/>
                <a:cs typeface="Arial MT"/>
              </a:rPr>
              <a:t>que </a:t>
            </a:r>
            <a:r>
              <a:rPr sz="1800" dirty="0">
                <a:latin typeface="Arial MT"/>
                <a:cs typeface="Arial MT"/>
              </a:rPr>
              <a:t>la </a:t>
            </a:r>
            <a:r>
              <a:rPr sz="1800" spc="-5" dirty="0">
                <a:latin typeface="Arial MT"/>
                <a:cs typeface="Arial MT"/>
              </a:rPr>
              <a:t>cobertura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presente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5" dirty="0">
                <a:latin typeface="Arial MT"/>
                <a:cs typeface="Arial MT"/>
              </a:rPr>
              <a:t> largo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i="1" spc="-5" dirty="0">
                <a:latin typeface="Arial"/>
                <a:cs typeface="Arial"/>
              </a:rPr>
              <a:t>contigs </a:t>
            </a:r>
            <a:r>
              <a:rPr sz="1800" spc="-5" dirty="0">
                <a:latin typeface="Arial MT"/>
                <a:cs typeface="Arial MT"/>
              </a:rPr>
              <a:t>sea uniforme, etc.</a:t>
            </a:r>
            <a:endParaRPr sz="1800">
              <a:latin typeface="Arial MT"/>
              <a:cs typeface="Arial MT"/>
            </a:endParaRPr>
          </a:p>
          <a:p>
            <a:pPr marL="298450" marR="5080" indent="-285750" algn="just">
              <a:lnSpc>
                <a:spcPct val="111100"/>
              </a:lnSpc>
              <a:spcBef>
                <a:spcPts val="695"/>
              </a:spcBef>
              <a:buClr>
                <a:srgbClr val="E46C0A"/>
              </a:buClr>
              <a:buChar char="-"/>
              <a:tabLst>
                <a:tab pos="298450" algn="l"/>
              </a:tabLst>
            </a:pPr>
            <a:r>
              <a:rPr sz="1800" spc="-5" dirty="0">
                <a:latin typeface="Arial MT"/>
                <a:cs typeface="Arial MT"/>
              </a:rPr>
              <a:t>Permite comparar múltiples ensamblajes entre </a:t>
            </a:r>
            <a:r>
              <a:rPr sz="1800" dirty="0">
                <a:latin typeface="Arial MT"/>
                <a:cs typeface="Arial MT"/>
              </a:rPr>
              <a:t>sí y </a:t>
            </a:r>
            <a:r>
              <a:rPr sz="1800" spc="-5" dirty="0">
                <a:latin typeface="Arial MT"/>
                <a:cs typeface="Arial MT"/>
              </a:rPr>
              <a:t>determina con qué probabilidad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uno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 ellos es más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correcto que el resto.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4" y="852423"/>
            <a:ext cx="433514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54E13"/>
                </a:solidFill>
                <a:latin typeface="Calibri"/>
                <a:cs typeface="Calibri"/>
              </a:rPr>
              <a:t>Ensamblaje</a:t>
            </a:r>
            <a:r>
              <a:rPr sz="3100" b="0" spc="-50" dirty="0">
                <a:solidFill>
                  <a:srgbClr val="E54E13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54E13"/>
                </a:solidFill>
                <a:latin typeface="Calibri"/>
                <a:cs typeface="Calibri"/>
              </a:rPr>
              <a:t>metagenómico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57575" y="1721611"/>
            <a:ext cx="5480685" cy="213487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Bowtie2</a:t>
            </a:r>
            <a:r>
              <a:rPr sz="1800" b="1" spc="-2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y</a:t>
            </a:r>
            <a:r>
              <a:rPr sz="1800" b="1" spc="-2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MultiQC</a:t>
            </a:r>
            <a:r>
              <a:rPr sz="1800" spc="-5" dirty="0"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184150" marR="5080" indent="-171450" algn="just">
              <a:lnSpc>
                <a:spcPct val="116100"/>
              </a:lnSpc>
              <a:spcBef>
                <a:spcPts val="490"/>
              </a:spcBef>
              <a:buClr>
                <a:srgbClr val="E46C0A"/>
              </a:buClr>
              <a:buChar char="-"/>
              <a:tabLst>
                <a:tab pos="184150" algn="l"/>
              </a:tabLst>
            </a:pP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programas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combinados</a:t>
            </a:r>
            <a:r>
              <a:rPr sz="1800" spc="49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permiten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determinar el porcentaje de lecturas no mapeadas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que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pueden ser agregadas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los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resultados.</a:t>
            </a:r>
            <a:endParaRPr sz="1800">
              <a:latin typeface="Arial MT"/>
              <a:cs typeface="Arial MT"/>
            </a:endParaRPr>
          </a:p>
          <a:p>
            <a:pPr marL="184150" marR="5080" indent="-171450" algn="just">
              <a:lnSpc>
                <a:spcPct val="115599"/>
              </a:lnSpc>
              <a:spcBef>
                <a:spcPts val="600"/>
              </a:spcBef>
              <a:buClr>
                <a:srgbClr val="E46C0A"/>
              </a:buClr>
              <a:buChar char="-"/>
              <a:tabLst>
                <a:tab pos="184150" algn="l"/>
              </a:tabLst>
            </a:pPr>
            <a:r>
              <a:rPr sz="1800" spc="-5" dirty="0">
                <a:latin typeface="Arial MT"/>
                <a:cs typeface="Arial MT"/>
              </a:rPr>
              <a:t>MultiQC genera unos informes en formato pdf muy 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visuales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5" dirty="0">
                <a:latin typeface="Arial MT"/>
                <a:cs typeface="Arial MT"/>
              </a:rPr>
              <a:t> interactivos.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7556" y="4386571"/>
            <a:ext cx="3375098" cy="177585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9129" y="4279729"/>
            <a:ext cx="3323515" cy="18892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04685" y="953268"/>
            <a:ext cx="4127763" cy="241747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41743" y="3852951"/>
            <a:ext cx="3877957" cy="22989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41068" y="1957323"/>
            <a:ext cx="849503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Descarga</a:t>
            </a:r>
            <a:r>
              <a:rPr sz="1600" b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de</a:t>
            </a:r>
            <a:r>
              <a:rPr sz="1600" b="1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333333"/>
                </a:solidFill>
                <a:latin typeface="Arial"/>
                <a:cs typeface="Arial"/>
              </a:rPr>
              <a:t>datos</a:t>
            </a:r>
            <a:endParaRPr sz="1600" dirty="0">
              <a:latin typeface="Arial"/>
              <a:cs typeface="Arial"/>
            </a:endParaRPr>
          </a:p>
          <a:p>
            <a:pPr marL="12700" marR="4373245">
              <a:lnSpc>
                <a:spcPct val="197500"/>
              </a:lnSpc>
              <a:spcBef>
                <a:spcPts val="25"/>
              </a:spcBef>
            </a:pPr>
            <a:r>
              <a:rPr sz="1600" spc="-5" dirty="0">
                <a:latin typeface="Arial MT"/>
                <a:cs typeface="Arial MT"/>
              </a:rPr>
              <a:t>Opción 1: Aula virtual, carpeta metagenómica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Opción 2: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600" spc="-5" dirty="0">
                <a:latin typeface="Arial MT"/>
                <a:cs typeface="Arial MT"/>
              </a:rPr>
              <a:t>https://drive.google.com/drive/folders/1IjYm6yafrzoSJSfH8MZFlKpKdVhPk3jA?usp=share_link</a:t>
            </a: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32015" y="1088644"/>
            <a:ext cx="8731250" cy="4924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s-ES" sz="1600" b="1" spc="-5" dirty="0">
                <a:latin typeface="Arial MT"/>
                <a:cs typeface="Arial MT"/>
              </a:rPr>
              <a:t>VAMOS A CREAR DE CERO UN ENVIRONMENT: </a:t>
            </a:r>
            <a:r>
              <a:rPr lang="es-ES" sz="1600" b="1" spc="-5" dirty="0" err="1">
                <a:latin typeface="Arial MT"/>
                <a:cs typeface="Arial MT"/>
              </a:rPr>
              <a:t>metagenomics</a:t>
            </a:r>
            <a:endParaRPr sz="1600" b="1" dirty="0">
              <a:latin typeface="Arial MT"/>
              <a:cs typeface="Arial MT"/>
            </a:endParaRPr>
          </a:p>
          <a:p>
            <a:pPr marL="12066">
              <a:lnSpc>
                <a:spcPts val="1910"/>
              </a:lnSpc>
              <a:tabLst>
                <a:tab pos="240029" algn="l"/>
              </a:tabLst>
            </a:pPr>
            <a:endParaRPr lang="es-ES" sz="1600" spc="-5" dirty="0">
              <a:latin typeface="Arial MT"/>
              <a:cs typeface="Arial MT"/>
            </a:endParaRPr>
          </a:p>
          <a:p>
            <a:pPr marL="12066">
              <a:lnSpc>
                <a:spcPts val="1910"/>
              </a:lnSpc>
              <a:tabLst>
                <a:tab pos="240029" algn="l"/>
              </a:tabLst>
            </a:pPr>
            <a:r>
              <a:rPr sz="1600" spc="-5" dirty="0" err="1">
                <a:latin typeface="Arial MT"/>
                <a:cs typeface="Arial MT"/>
              </a:rPr>
              <a:t>conda</a:t>
            </a:r>
            <a:r>
              <a:rPr sz="1600" spc="-5" dirty="0">
                <a:latin typeface="Arial MT"/>
                <a:cs typeface="Arial MT"/>
              </a:rPr>
              <a:t> create --name metagenomics</a:t>
            </a:r>
            <a:endParaRPr sz="1600" dirty="0">
              <a:latin typeface="Arial MT"/>
              <a:cs typeface="Arial MT"/>
            </a:endParaRPr>
          </a:p>
          <a:p>
            <a:pPr marL="12700" marR="4467225">
              <a:lnSpc>
                <a:spcPts val="1900"/>
              </a:lnSpc>
              <a:spcBef>
                <a:spcPts val="70"/>
              </a:spcBef>
            </a:pPr>
            <a:r>
              <a:rPr sz="1600" spc="-5" dirty="0">
                <a:latin typeface="Arial MT"/>
                <a:cs typeface="Arial MT"/>
              </a:rPr>
              <a:t>conda install </a:t>
            </a:r>
            <a:r>
              <a:rPr sz="1600" dirty="0">
                <a:latin typeface="Arial MT"/>
                <a:cs typeface="Arial MT"/>
              </a:rPr>
              <a:t>-c </a:t>
            </a:r>
            <a:r>
              <a:rPr sz="1600" spc="-5" dirty="0">
                <a:latin typeface="Arial MT"/>
                <a:cs typeface="Arial MT"/>
              </a:rPr>
              <a:t>bioconda bbmap (subsampling)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conda install</a:t>
            </a:r>
            <a:r>
              <a:rPr sz="1600" dirty="0">
                <a:latin typeface="Arial MT"/>
                <a:cs typeface="Arial MT"/>
              </a:rPr>
              <a:t> fastqc </a:t>
            </a:r>
            <a:r>
              <a:rPr sz="1600" spc="-5" dirty="0">
                <a:latin typeface="Arial MT"/>
                <a:cs typeface="Arial MT"/>
              </a:rPr>
              <a:t>(control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 calidad)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ts val="1830"/>
              </a:lnSpc>
            </a:pPr>
            <a:r>
              <a:rPr sz="1600" spc="-5" dirty="0">
                <a:latin typeface="Arial MT"/>
                <a:cs typeface="Arial MT"/>
              </a:rPr>
              <a:t>conda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install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spades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(ensamblaje)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Arial MT"/>
                <a:cs typeface="Arial MT"/>
              </a:rPr>
              <a:t>pip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install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quast (evaluación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ensamblaje)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600" dirty="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600" spc="-5" dirty="0">
                <a:latin typeface="Arial MT"/>
                <a:cs typeface="Arial MT"/>
              </a:rPr>
              <a:t>conda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install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prodigal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(anotación)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600" spc="-5" dirty="0">
                <a:latin typeface="Arial MT"/>
                <a:cs typeface="Arial MT"/>
              </a:rPr>
              <a:t>conda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install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dirty="0">
                <a:latin typeface="Arial MT"/>
                <a:cs typeface="Arial MT"/>
              </a:rPr>
              <a:t>-c</a:t>
            </a:r>
            <a:r>
              <a:rPr sz="1600" spc="-5" dirty="0">
                <a:latin typeface="Arial MT"/>
                <a:cs typeface="Arial MT"/>
              </a:rPr>
              <a:t> bioconda</a:t>
            </a:r>
            <a:r>
              <a:rPr sz="1600" spc="-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metabat2 (binning)</a:t>
            </a:r>
            <a:endParaRPr sz="16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00" dirty="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600" spc="-5" dirty="0">
                <a:latin typeface="Arial MT"/>
                <a:cs typeface="Arial MT"/>
              </a:rPr>
              <a:t>Especificaciones:</a:t>
            </a:r>
            <a:endParaRPr sz="1600" dirty="0">
              <a:latin typeface="Arial MT"/>
              <a:cs typeface="Arial MT"/>
            </a:endParaRPr>
          </a:p>
          <a:p>
            <a:pPr marL="12700" marR="3571240">
              <a:lnSpc>
                <a:spcPts val="1900"/>
              </a:lnSpc>
              <a:spcBef>
                <a:spcPts val="65"/>
              </a:spcBef>
            </a:pPr>
            <a:r>
              <a:rPr sz="1600" spc="-5" dirty="0">
                <a:latin typeface="Arial MT"/>
                <a:cs typeface="Arial MT"/>
              </a:rPr>
              <a:t>Opción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–c: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forzar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canal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el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que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localizar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paquete </a:t>
            </a:r>
            <a:r>
              <a:rPr sz="1600" spc="-43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Opción pip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para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paquetes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Python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ts val="1820"/>
              </a:lnSpc>
            </a:pPr>
            <a:r>
              <a:rPr sz="1600" spc="-5" dirty="0">
                <a:latin typeface="Arial MT"/>
                <a:cs typeface="Arial MT"/>
              </a:rPr>
              <a:t>Al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crear</a:t>
            </a:r>
            <a:r>
              <a:rPr sz="1600" spc="1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un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paquete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conda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podemos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seleccionar</a:t>
            </a:r>
            <a:r>
              <a:rPr sz="1600" spc="1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versión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Python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de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la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siguiente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manera:</a:t>
            </a:r>
            <a:endParaRPr sz="1600" dirty="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sz="1600" spc="-5" dirty="0">
                <a:latin typeface="Arial MT"/>
                <a:cs typeface="Arial MT"/>
              </a:rPr>
              <a:t>conda create </a:t>
            </a:r>
            <a:r>
              <a:rPr sz="1600" dirty="0">
                <a:latin typeface="Arial MT"/>
                <a:cs typeface="Arial MT"/>
              </a:rPr>
              <a:t>-n</a:t>
            </a:r>
            <a:r>
              <a:rPr sz="1600" spc="-5" dirty="0">
                <a:latin typeface="Arial MT"/>
                <a:cs typeface="Arial MT"/>
              </a:rPr>
              <a:t> myenv</a:t>
            </a:r>
            <a:r>
              <a:rPr sz="160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python=3.4</a:t>
            </a:r>
            <a:endParaRPr lang="es-ES" sz="1600" spc="-5" dirty="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endParaRPr lang="es-ES" sz="1600" spc="-5" dirty="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endParaRPr lang="es-ES" sz="1600" spc="-5" dirty="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r>
              <a:rPr lang="es-ES" sz="1600" b="1" spc="-5" dirty="0" err="1">
                <a:latin typeface="Arial MT"/>
                <a:cs typeface="Arial MT"/>
              </a:rPr>
              <a:t>conda</a:t>
            </a:r>
            <a:r>
              <a:rPr lang="es-ES" sz="1600" b="1" spc="-5" dirty="0">
                <a:latin typeface="Arial MT"/>
                <a:cs typeface="Arial MT"/>
              </a:rPr>
              <a:t> </a:t>
            </a:r>
            <a:r>
              <a:rPr lang="es-ES" sz="1600" b="1" spc="-5" dirty="0" err="1">
                <a:latin typeface="Arial MT"/>
                <a:cs typeface="Arial MT"/>
              </a:rPr>
              <a:t>activate</a:t>
            </a:r>
            <a:r>
              <a:rPr lang="es-ES" sz="1600" b="1" dirty="0">
                <a:latin typeface="Arial MT"/>
                <a:cs typeface="Arial MT"/>
              </a:rPr>
              <a:t> </a:t>
            </a:r>
            <a:r>
              <a:rPr lang="es-ES" sz="1600" b="1" spc="-5" dirty="0" err="1">
                <a:latin typeface="Arial MT"/>
                <a:cs typeface="Arial MT"/>
              </a:rPr>
              <a:t>metagenomics</a:t>
            </a:r>
            <a:endParaRPr lang="es-ES" sz="1600" b="1" dirty="0">
              <a:latin typeface="Arial MT"/>
              <a:cs typeface="Arial MT"/>
            </a:endParaRPr>
          </a:p>
          <a:p>
            <a:pPr marL="12700">
              <a:lnSpc>
                <a:spcPts val="1910"/>
              </a:lnSpc>
            </a:pPr>
            <a:endParaRPr sz="16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8826" y="6418579"/>
            <a:ext cx="4546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7/3/23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2758" y="224884"/>
            <a:ext cx="1015039" cy="4050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6204" y="6418579"/>
            <a:ext cx="588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SI</a:t>
            </a:r>
            <a:r>
              <a:rPr sz="1200" spc="5" dirty="0">
                <a:latin typeface="Calibri"/>
                <a:cs typeface="Calibri"/>
              </a:rPr>
              <a:t>Ó</a:t>
            </a:r>
            <a:r>
              <a:rPr sz="1200" dirty="0">
                <a:latin typeface="Calibri"/>
                <a:cs typeface="Calibri"/>
              </a:rPr>
              <a:t>N 2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1876044"/>
            <a:ext cx="8696325" cy="190309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 algn="just">
              <a:lnSpc>
                <a:spcPct val="90000"/>
              </a:lnSpc>
              <a:spcBef>
                <a:spcPts val="625"/>
              </a:spcBef>
            </a:pPr>
            <a:r>
              <a:rPr sz="4400" spc="-5" dirty="0">
                <a:solidFill>
                  <a:srgbClr val="E54E13"/>
                </a:solidFill>
                <a:latin typeface="Arial"/>
                <a:cs typeface="Arial"/>
              </a:rPr>
              <a:t>Introducción </a:t>
            </a:r>
            <a:r>
              <a:rPr sz="4400" dirty="0">
                <a:solidFill>
                  <a:srgbClr val="E54E13"/>
                </a:solidFill>
                <a:latin typeface="Arial"/>
                <a:cs typeface="Arial"/>
              </a:rPr>
              <a:t>al </a:t>
            </a:r>
            <a:r>
              <a:rPr sz="4400" spc="-5" dirty="0">
                <a:solidFill>
                  <a:srgbClr val="E54E13"/>
                </a:solidFill>
                <a:latin typeface="Arial"/>
                <a:cs typeface="Arial"/>
              </a:rPr>
              <a:t>análisis de datos </a:t>
            </a:r>
            <a:r>
              <a:rPr sz="4400" spc="-12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E54E13"/>
                </a:solidFill>
                <a:latin typeface="Arial"/>
                <a:cs typeface="Arial"/>
              </a:rPr>
              <a:t>ómicos de poblaciones. Diseños </a:t>
            </a:r>
            <a:r>
              <a:rPr sz="4400" spc="-12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4400" spc="-5" dirty="0">
                <a:solidFill>
                  <a:srgbClr val="E54E13"/>
                </a:solidFill>
                <a:latin typeface="Arial"/>
                <a:cs typeface="Arial"/>
              </a:rPr>
              <a:t>experimentales</a:t>
            </a:r>
            <a:endParaRPr sz="4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6982" y="1495044"/>
            <a:ext cx="11455018" cy="29443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>
              <a:lnSpc>
                <a:spcPct val="100000"/>
              </a:lnSpc>
              <a:spcBef>
                <a:spcPts val="100"/>
              </a:spcBef>
            </a:pPr>
            <a:r>
              <a:rPr lang="es-ES" sz="1200" b="1" dirty="0">
                <a:latin typeface="Arial MT"/>
                <a:cs typeface="Arial MT"/>
              </a:rPr>
              <a:t>VAMOS A CREAR UNA CARPETA PARA LA ASIGNATURA DONDE REALIZAREMOS LAS DISTINTAS PRACTICAS</a:t>
            </a:r>
          </a:p>
          <a:p>
            <a:pPr marL="61594">
              <a:lnSpc>
                <a:spcPct val="100000"/>
              </a:lnSpc>
              <a:spcBef>
                <a:spcPts val="100"/>
              </a:spcBef>
            </a:pPr>
            <a:endParaRPr lang="es-ES" sz="1200" b="1" dirty="0">
              <a:latin typeface="Arial MT"/>
              <a:cs typeface="Arial MT"/>
            </a:endParaRPr>
          </a:p>
          <a:p>
            <a:pPr marL="61594">
              <a:lnSpc>
                <a:spcPct val="100000"/>
              </a:lnSpc>
              <a:spcBef>
                <a:spcPts val="100"/>
              </a:spcBef>
            </a:pPr>
            <a:endParaRPr lang="es-ES" sz="1200" b="1" dirty="0">
              <a:latin typeface="Arial MT"/>
              <a:cs typeface="Arial MT"/>
            </a:endParaRPr>
          </a:p>
          <a:p>
            <a:pPr marL="61594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MT"/>
                <a:cs typeface="Arial MT"/>
              </a:rPr>
              <a:t>cd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Documents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 dirty="0">
              <a:latin typeface="Arial MT"/>
              <a:cs typeface="Arial MT"/>
            </a:endParaRPr>
          </a:p>
          <a:p>
            <a:pPr marL="12700" marR="2961005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mkdir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6MBIF </a:t>
            </a:r>
            <a:r>
              <a:rPr sz="1200" spc="-37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cd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6MBIF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200" spc="-5" dirty="0">
                <a:latin typeface="Arial MT"/>
                <a:cs typeface="Arial MT"/>
              </a:rPr>
              <a:t>mkdir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metagenomics_session2</a:t>
            </a:r>
            <a:endParaRPr sz="1200" dirty="0">
              <a:latin typeface="Arial MT"/>
              <a:cs typeface="Arial MT"/>
            </a:endParaRPr>
          </a:p>
          <a:p>
            <a:pPr marL="12700" marR="1778635">
              <a:lnSpc>
                <a:spcPts val="3379"/>
              </a:lnSpc>
              <a:spcBef>
                <a:spcPts val="330"/>
              </a:spcBef>
            </a:pPr>
            <a:r>
              <a:rPr sz="1200" dirty="0">
                <a:latin typeface="Arial MT"/>
                <a:cs typeface="Arial MT"/>
              </a:rPr>
              <a:t>cd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metagenomics_session2 </a:t>
            </a:r>
            <a:r>
              <a:rPr sz="1200" spc="-3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mkdir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raw_data</a:t>
            </a:r>
            <a:endParaRPr sz="1200" dirty="0">
              <a:latin typeface="Arial MT"/>
              <a:cs typeface="Arial MT"/>
            </a:endParaRPr>
          </a:p>
          <a:p>
            <a:pPr marL="12700" marR="3001010">
              <a:lnSpc>
                <a:spcPts val="3310"/>
              </a:lnSpc>
              <a:spcBef>
                <a:spcPts val="85"/>
              </a:spcBef>
            </a:pPr>
            <a:r>
              <a:rPr sz="1200" dirty="0">
                <a:latin typeface="Arial MT"/>
                <a:cs typeface="Arial MT"/>
              </a:rPr>
              <a:t>cd</a:t>
            </a:r>
            <a:r>
              <a:rPr sz="1200" spc="-9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raw_data </a:t>
            </a:r>
            <a:r>
              <a:rPr sz="1200" spc="-37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#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locate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200" spc="-5" dirty="0">
                <a:latin typeface="Arial MT"/>
                <a:cs typeface="Arial MT"/>
              </a:rPr>
              <a:t>SRR1976948_1.fastq.gz</a:t>
            </a:r>
            <a:r>
              <a:rPr sz="1200" spc="3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SRR1976948_2.fastq.gz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1200" spc="-5" dirty="0">
                <a:latin typeface="Arial MT"/>
                <a:cs typeface="Arial MT"/>
              </a:rPr>
              <a:t>zcat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SRR1976948_2.fastq.gz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|</a:t>
            </a:r>
            <a:r>
              <a:rPr sz="1200" spc="-10" dirty="0">
                <a:latin typeface="Arial MT"/>
                <a:cs typeface="Arial MT"/>
              </a:rPr>
              <a:t> head </a:t>
            </a:r>
            <a:r>
              <a:rPr sz="1200" dirty="0">
                <a:latin typeface="Arial MT"/>
                <a:cs typeface="Arial MT"/>
              </a:rPr>
              <a:t>-n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4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8983" y="1208532"/>
            <a:ext cx="40589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https://journals.asm.org/doi/10.1128/mbio.01669-15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4587" y="1850351"/>
            <a:ext cx="6057900" cy="4825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FCF7F79-C627-A24C-92F9-09E49FE74642}"/>
              </a:ext>
            </a:extLst>
          </p:cNvPr>
          <p:cNvSpPr/>
          <p:nvPr/>
        </p:nvSpPr>
        <p:spPr>
          <a:xfrm>
            <a:off x="924848" y="62080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61594">
              <a:lnSpc>
                <a:spcPct val="100000"/>
              </a:lnSpc>
              <a:spcBef>
                <a:spcPts val="100"/>
              </a:spcBef>
            </a:pPr>
            <a:r>
              <a:rPr lang="es-ES" b="1" dirty="0">
                <a:latin typeface="Arial MT"/>
                <a:cs typeface="Arial MT"/>
              </a:rPr>
              <a:t>De dónde proceden los datos: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58510" y="5838444"/>
            <a:ext cx="35661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https://</a:t>
            </a:r>
            <a:r>
              <a:rPr sz="1400" spc="-10" dirty="0">
                <a:latin typeface="Arial MT"/>
                <a:cs typeface="Arial MT"/>
                <a:hlinkClick r:id="rId2"/>
              </a:rPr>
              <a:t>www.ncbi.nlm.nih.gov/sra/SRP057267</a:t>
            </a:r>
            <a:endParaRPr sz="14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89389" y="696932"/>
            <a:ext cx="5474335" cy="4806950"/>
            <a:chOff x="1689389" y="696932"/>
            <a:chExt cx="5474335" cy="480695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5411" y="696932"/>
              <a:ext cx="4800600" cy="480694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717964" y="4572000"/>
              <a:ext cx="5417185" cy="831850"/>
            </a:xfrm>
            <a:custGeom>
              <a:avLst/>
              <a:gdLst/>
              <a:ahLst/>
              <a:cxnLst/>
              <a:rect l="l" t="t" r="r" b="b"/>
              <a:pathLst>
                <a:path w="5417184" h="831850">
                  <a:moveTo>
                    <a:pt x="0" y="415636"/>
                  </a:moveTo>
                  <a:lnTo>
                    <a:pt x="16998" y="368810"/>
                  </a:lnTo>
                  <a:lnTo>
                    <a:pt x="51357" y="334673"/>
                  </a:lnTo>
                  <a:lnTo>
                    <a:pt x="84124" y="312449"/>
                  </a:lnTo>
                  <a:lnTo>
                    <a:pt x="124515" y="290693"/>
                  </a:lnTo>
                  <a:lnTo>
                    <a:pt x="172299" y="269440"/>
                  </a:lnTo>
                  <a:lnTo>
                    <a:pt x="227248" y="248725"/>
                  </a:lnTo>
                  <a:lnTo>
                    <a:pt x="289135" y="228584"/>
                  </a:lnTo>
                  <a:lnTo>
                    <a:pt x="357729" y="209050"/>
                  </a:lnTo>
                  <a:lnTo>
                    <a:pt x="432803" y="190160"/>
                  </a:lnTo>
                  <a:lnTo>
                    <a:pt x="472698" y="180968"/>
                  </a:lnTo>
                  <a:lnTo>
                    <a:pt x="514128" y="171949"/>
                  </a:lnTo>
                  <a:lnTo>
                    <a:pt x="557062" y="163109"/>
                  </a:lnTo>
                  <a:lnTo>
                    <a:pt x="601474" y="154451"/>
                  </a:lnTo>
                  <a:lnTo>
                    <a:pt x="647334" y="145981"/>
                  </a:lnTo>
                  <a:lnTo>
                    <a:pt x="694614" y="137702"/>
                  </a:lnTo>
                  <a:lnTo>
                    <a:pt x="743286" y="129619"/>
                  </a:lnTo>
                  <a:lnTo>
                    <a:pt x="793319" y="121737"/>
                  </a:lnTo>
                  <a:lnTo>
                    <a:pt x="844687" y="114059"/>
                  </a:lnTo>
                  <a:lnTo>
                    <a:pt x="897360" y="106590"/>
                  </a:lnTo>
                  <a:lnTo>
                    <a:pt x="951310" y="99335"/>
                  </a:lnTo>
                  <a:lnTo>
                    <a:pt x="1006509" y="92297"/>
                  </a:lnTo>
                  <a:lnTo>
                    <a:pt x="1062927" y="85482"/>
                  </a:lnTo>
                  <a:lnTo>
                    <a:pt x="1120536" y="78894"/>
                  </a:lnTo>
                  <a:lnTo>
                    <a:pt x="1179308" y="72536"/>
                  </a:lnTo>
                  <a:lnTo>
                    <a:pt x="1239214" y="66414"/>
                  </a:lnTo>
                  <a:lnTo>
                    <a:pt x="1300225" y="60532"/>
                  </a:lnTo>
                  <a:lnTo>
                    <a:pt x="1362313" y="54894"/>
                  </a:lnTo>
                  <a:lnTo>
                    <a:pt x="1425449" y="49505"/>
                  </a:lnTo>
                  <a:lnTo>
                    <a:pt x="1489605" y="44368"/>
                  </a:lnTo>
                  <a:lnTo>
                    <a:pt x="1554752" y="39489"/>
                  </a:lnTo>
                  <a:lnTo>
                    <a:pt x="1620861" y="34871"/>
                  </a:lnTo>
                  <a:lnTo>
                    <a:pt x="1687904" y="30520"/>
                  </a:lnTo>
                  <a:lnTo>
                    <a:pt x="1755853" y="26439"/>
                  </a:lnTo>
                  <a:lnTo>
                    <a:pt x="1824678" y="22633"/>
                  </a:lnTo>
                  <a:lnTo>
                    <a:pt x="1894351" y="19107"/>
                  </a:lnTo>
                  <a:lnTo>
                    <a:pt x="1964844" y="15864"/>
                  </a:lnTo>
                  <a:lnTo>
                    <a:pt x="2036128" y="12909"/>
                  </a:lnTo>
                  <a:lnTo>
                    <a:pt x="2108175" y="10246"/>
                  </a:lnTo>
                  <a:lnTo>
                    <a:pt x="2180955" y="7880"/>
                  </a:lnTo>
                  <a:lnTo>
                    <a:pt x="2254440" y="5816"/>
                  </a:lnTo>
                  <a:lnTo>
                    <a:pt x="2328602" y="4057"/>
                  </a:lnTo>
                  <a:lnTo>
                    <a:pt x="2403413" y="2608"/>
                  </a:lnTo>
                  <a:lnTo>
                    <a:pt x="2478842" y="1473"/>
                  </a:lnTo>
                  <a:lnTo>
                    <a:pt x="2554863" y="657"/>
                  </a:lnTo>
                  <a:lnTo>
                    <a:pt x="2631446" y="165"/>
                  </a:lnTo>
                  <a:lnTo>
                    <a:pt x="2708563" y="0"/>
                  </a:lnTo>
                  <a:lnTo>
                    <a:pt x="2785679" y="165"/>
                  </a:lnTo>
                  <a:lnTo>
                    <a:pt x="2862262" y="657"/>
                  </a:lnTo>
                  <a:lnTo>
                    <a:pt x="2938283" y="1473"/>
                  </a:lnTo>
                  <a:lnTo>
                    <a:pt x="3013713" y="2608"/>
                  </a:lnTo>
                  <a:lnTo>
                    <a:pt x="3088523" y="4057"/>
                  </a:lnTo>
                  <a:lnTo>
                    <a:pt x="3162685" y="5816"/>
                  </a:lnTo>
                  <a:lnTo>
                    <a:pt x="3236170" y="7880"/>
                  </a:lnTo>
                  <a:lnTo>
                    <a:pt x="3308951" y="10246"/>
                  </a:lnTo>
                  <a:lnTo>
                    <a:pt x="3380997" y="12909"/>
                  </a:lnTo>
                  <a:lnTo>
                    <a:pt x="3452281" y="15864"/>
                  </a:lnTo>
                  <a:lnTo>
                    <a:pt x="3522774" y="19107"/>
                  </a:lnTo>
                  <a:lnTo>
                    <a:pt x="3592448" y="22633"/>
                  </a:lnTo>
                  <a:lnTo>
                    <a:pt x="3661273" y="26439"/>
                  </a:lnTo>
                  <a:lnTo>
                    <a:pt x="3729221" y="30520"/>
                  </a:lnTo>
                  <a:lnTo>
                    <a:pt x="3796265" y="34871"/>
                  </a:lnTo>
                  <a:lnTo>
                    <a:pt x="3862374" y="39489"/>
                  </a:lnTo>
                  <a:lnTo>
                    <a:pt x="3927521" y="44368"/>
                  </a:lnTo>
                  <a:lnTo>
                    <a:pt x="3991677" y="49505"/>
                  </a:lnTo>
                  <a:lnTo>
                    <a:pt x="4054813" y="54894"/>
                  </a:lnTo>
                  <a:lnTo>
                    <a:pt x="4116901" y="60532"/>
                  </a:lnTo>
                  <a:lnTo>
                    <a:pt x="4177912" y="66414"/>
                  </a:lnTo>
                  <a:lnTo>
                    <a:pt x="4237818" y="72536"/>
                  </a:lnTo>
                  <a:lnTo>
                    <a:pt x="4296590" y="78894"/>
                  </a:lnTo>
                  <a:lnTo>
                    <a:pt x="4354199" y="85482"/>
                  </a:lnTo>
                  <a:lnTo>
                    <a:pt x="4410617" y="92297"/>
                  </a:lnTo>
                  <a:lnTo>
                    <a:pt x="4465816" y="99335"/>
                  </a:lnTo>
                  <a:lnTo>
                    <a:pt x="4519766" y="106590"/>
                  </a:lnTo>
                  <a:lnTo>
                    <a:pt x="4572439" y="114059"/>
                  </a:lnTo>
                  <a:lnTo>
                    <a:pt x="4623807" y="121737"/>
                  </a:lnTo>
                  <a:lnTo>
                    <a:pt x="4673840" y="129619"/>
                  </a:lnTo>
                  <a:lnTo>
                    <a:pt x="4722512" y="137702"/>
                  </a:lnTo>
                  <a:lnTo>
                    <a:pt x="4769792" y="145981"/>
                  </a:lnTo>
                  <a:lnTo>
                    <a:pt x="4815652" y="154451"/>
                  </a:lnTo>
                  <a:lnTo>
                    <a:pt x="4860064" y="163109"/>
                  </a:lnTo>
                  <a:lnTo>
                    <a:pt x="4902998" y="171949"/>
                  </a:lnTo>
                  <a:lnTo>
                    <a:pt x="4944428" y="180968"/>
                  </a:lnTo>
                  <a:lnTo>
                    <a:pt x="4984323" y="190160"/>
                  </a:lnTo>
                  <a:lnTo>
                    <a:pt x="5022656" y="199523"/>
                  </a:lnTo>
                  <a:lnTo>
                    <a:pt x="5094518" y="218739"/>
                  </a:lnTo>
                  <a:lnTo>
                    <a:pt x="5159787" y="238581"/>
                  </a:lnTo>
                  <a:lnTo>
                    <a:pt x="5218234" y="259013"/>
                  </a:lnTo>
                  <a:lnTo>
                    <a:pt x="5269629" y="280001"/>
                  </a:lnTo>
                  <a:lnTo>
                    <a:pt x="5313745" y="301510"/>
                  </a:lnTo>
                  <a:lnTo>
                    <a:pt x="5350353" y="323505"/>
                  </a:lnTo>
                  <a:lnTo>
                    <a:pt x="5390686" y="357330"/>
                  </a:lnTo>
                  <a:lnTo>
                    <a:pt x="5412839" y="392050"/>
                  </a:lnTo>
                  <a:lnTo>
                    <a:pt x="5417127" y="415636"/>
                  </a:lnTo>
                  <a:lnTo>
                    <a:pt x="5416050" y="427470"/>
                  </a:lnTo>
                  <a:lnTo>
                    <a:pt x="5400128" y="462462"/>
                  </a:lnTo>
                  <a:lnTo>
                    <a:pt x="5365769" y="496599"/>
                  </a:lnTo>
                  <a:lnTo>
                    <a:pt x="5333002" y="518823"/>
                  </a:lnTo>
                  <a:lnTo>
                    <a:pt x="5292612" y="540579"/>
                  </a:lnTo>
                  <a:lnTo>
                    <a:pt x="5244827" y="561832"/>
                  </a:lnTo>
                  <a:lnTo>
                    <a:pt x="5189878" y="582547"/>
                  </a:lnTo>
                  <a:lnTo>
                    <a:pt x="5127991" y="602688"/>
                  </a:lnTo>
                  <a:lnTo>
                    <a:pt x="5059397" y="622222"/>
                  </a:lnTo>
                  <a:lnTo>
                    <a:pt x="4984323" y="641112"/>
                  </a:lnTo>
                  <a:lnTo>
                    <a:pt x="4944428" y="650304"/>
                  </a:lnTo>
                  <a:lnTo>
                    <a:pt x="4902998" y="659323"/>
                  </a:lnTo>
                  <a:lnTo>
                    <a:pt x="4860064" y="668163"/>
                  </a:lnTo>
                  <a:lnTo>
                    <a:pt x="4815652" y="676821"/>
                  </a:lnTo>
                  <a:lnTo>
                    <a:pt x="4769792" y="685291"/>
                  </a:lnTo>
                  <a:lnTo>
                    <a:pt x="4722512" y="693570"/>
                  </a:lnTo>
                  <a:lnTo>
                    <a:pt x="4673840" y="701653"/>
                  </a:lnTo>
                  <a:lnTo>
                    <a:pt x="4623807" y="709535"/>
                  </a:lnTo>
                  <a:lnTo>
                    <a:pt x="4572439" y="717213"/>
                  </a:lnTo>
                  <a:lnTo>
                    <a:pt x="4519766" y="724682"/>
                  </a:lnTo>
                  <a:lnTo>
                    <a:pt x="4465816" y="731937"/>
                  </a:lnTo>
                  <a:lnTo>
                    <a:pt x="4410617" y="738975"/>
                  </a:lnTo>
                  <a:lnTo>
                    <a:pt x="4354199" y="745790"/>
                  </a:lnTo>
                  <a:lnTo>
                    <a:pt x="4296590" y="752378"/>
                  </a:lnTo>
                  <a:lnTo>
                    <a:pt x="4237818" y="758736"/>
                  </a:lnTo>
                  <a:lnTo>
                    <a:pt x="4177912" y="764858"/>
                  </a:lnTo>
                  <a:lnTo>
                    <a:pt x="4116901" y="770740"/>
                  </a:lnTo>
                  <a:lnTo>
                    <a:pt x="4054813" y="776378"/>
                  </a:lnTo>
                  <a:lnTo>
                    <a:pt x="3991677" y="781767"/>
                  </a:lnTo>
                  <a:lnTo>
                    <a:pt x="3927521" y="786904"/>
                  </a:lnTo>
                  <a:lnTo>
                    <a:pt x="3862374" y="791783"/>
                  </a:lnTo>
                  <a:lnTo>
                    <a:pt x="3796265" y="796401"/>
                  </a:lnTo>
                  <a:lnTo>
                    <a:pt x="3729221" y="800752"/>
                  </a:lnTo>
                  <a:lnTo>
                    <a:pt x="3661273" y="804833"/>
                  </a:lnTo>
                  <a:lnTo>
                    <a:pt x="3592448" y="808639"/>
                  </a:lnTo>
                  <a:lnTo>
                    <a:pt x="3522774" y="812165"/>
                  </a:lnTo>
                  <a:lnTo>
                    <a:pt x="3452281" y="815408"/>
                  </a:lnTo>
                  <a:lnTo>
                    <a:pt x="3380997" y="818363"/>
                  </a:lnTo>
                  <a:lnTo>
                    <a:pt x="3308951" y="821026"/>
                  </a:lnTo>
                  <a:lnTo>
                    <a:pt x="3236170" y="823392"/>
                  </a:lnTo>
                  <a:lnTo>
                    <a:pt x="3162685" y="825456"/>
                  </a:lnTo>
                  <a:lnTo>
                    <a:pt x="3088523" y="827215"/>
                  </a:lnTo>
                  <a:lnTo>
                    <a:pt x="3013713" y="828664"/>
                  </a:lnTo>
                  <a:lnTo>
                    <a:pt x="2938283" y="829799"/>
                  </a:lnTo>
                  <a:lnTo>
                    <a:pt x="2862262" y="830615"/>
                  </a:lnTo>
                  <a:lnTo>
                    <a:pt x="2785679" y="831107"/>
                  </a:lnTo>
                  <a:lnTo>
                    <a:pt x="2708563" y="831273"/>
                  </a:lnTo>
                  <a:lnTo>
                    <a:pt x="2631446" y="831107"/>
                  </a:lnTo>
                  <a:lnTo>
                    <a:pt x="2554863" y="830615"/>
                  </a:lnTo>
                  <a:lnTo>
                    <a:pt x="2478842" y="829799"/>
                  </a:lnTo>
                  <a:lnTo>
                    <a:pt x="2403413" y="828664"/>
                  </a:lnTo>
                  <a:lnTo>
                    <a:pt x="2328602" y="827215"/>
                  </a:lnTo>
                  <a:lnTo>
                    <a:pt x="2254440" y="825456"/>
                  </a:lnTo>
                  <a:lnTo>
                    <a:pt x="2180955" y="823392"/>
                  </a:lnTo>
                  <a:lnTo>
                    <a:pt x="2108175" y="821026"/>
                  </a:lnTo>
                  <a:lnTo>
                    <a:pt x="2036128" y="818363"/>
                  </a:lnTo>
                  <a:lnTo>
                    <a:pt x="1964844" y="815408"/>
                  </a:lnTo>
                  <a:lnTo>
                    <a:pt x="1894351" y="812165"/>
                  </a:lnTo>
                  <a:lnTo>
                    <a:pt x="1824678" y="808639"/>
                  </a:lnTo>
                  <a:lnTo>
                    <a:pt x="1755853" y="804833"/>
                  </a:lnTo>
                  <a:lnTo>
                    <a:pt x="1687904" y="800752"/>
                  </a:lnTo>
                  <a:lnTo>
                    <a:pt x="1620861" y="796401"/>
                  </a:lnTo>
                  <a:lnTo>
                    <a:pt x="1554752" y="791783"/>
                  </a:lnTo>
                  <a:lnTo>
                    <a:pt x="1489605" y="786904"/>
                  </a:lnTo>
                  <a:lnTo>
                    <a:pt x="1425449" y="781767"/>
                  </a:lnTo>
                  <a:lnTo>
                    <a:pt x="1362313" y="776378"/>
                  </a:lnTo>
                  <a:lnTo>
                    <a:pt x="1300225" y="770740"/>
                  </a:lnTo>
                  <a:lnTo>
                    <a:pt x="1239214" y="764858"/>
                  </a:lnTo>
                  <a:lnTo>
                    <a:pt x="1179308" y="758736"/>
                  </a:lnTo>
                  <a:lnTo>
                    <a:pt x="1120536" y="752378"/>
                  </a:lnTo>
                  <a:lnTo>
                    <a:pt x="1062927" y="745790"/>
                  </a:lnTo>
                  <a:lnTo>
                    <a:pt x="1006509" y="738975"/>
                  </a:lnTo>
                  <a:lnTo>
                    <a:pt x="951310" y="731937"/>
                  </a:lnTo>
                  <a:lnTo>
                    <a:pt x="897360" y="724682"/>
                  </a:lnTo>
                  <a:lnTo>
                    <a:pt x="844687" y="717213"/>
                  </a:lnTo>
                  <a:lnTo>
                    <a:pt x="793319" y="709535"/>
                  </a:lnTo>
                  <a:lnTo>
                    <a:pt x="743286" y="701653"/>
                  </a:lnTo>
                  <a:lnTo>
                    <a:pt x="694614" y="693570"/>
                  </a:lnTo>
                  <a:lnTo>
                    <a:pt x="647334" y="685291"/>
                  </a:lnTo>
                  <a:lnTo>
                    <a:pt x="601474" y="676821"/>
                  </a:lnTo>
                  <a:lnTo>
                    <a:pt x="557062" y="668163"/>
                  </a:lnTo>
                  <a:lnTo>
                    <a:pt x="514128" y="659323"/>
                  </a:lnTo>
                  <a:lnTo>
                    <a:pt x="472698" y="650304"/>
                  </a:lnTo>
                  <a:lnTo>
                    <a:pt x="432803" y="641112"/>
                  </a:lnTo>
                  <a:lnTo>
                    <a:pt x="394471" y="631749"/>
                  </a:lnTo>
                  <a:lnTo>
                    <a:pt x="322608" y="612533"/>
                  </a:lnTo>
                  <a:lnTo>
                    <a:pt x="257339" y="592691"/>
                  </a:lnTo>
                  <a:lnTo>
                    <a:pt x="198892" y="572259"/>
                  </a:lnTo>
                  <a:lnTo>
                    <a:pt x="147497" y="551271"/>
                  </a:lnTo>
                  <a:lnTo>
                    <a:pt x="103381" y="529762"/>
                  </a:lnTo>
                  <a:lnTo>
                    <a:pt x="66773" y="507767"/>
                  </a:lnTo>
                  <a:lnTo>
                    <a:pt x="26440" y="473942"/>
                  </a:lnTo>
                  <a:lnTo>
                    <a:pt x="4287" y="439222"/>
                  </a:lnTo>
                  <a:lnTo>
                    <a:pt x="0" y="415636"/>
                  </a:lnTo>
                  <a:close/>
                </a:path>
              </a:pathLst>
            </a:custGeom>
            <a:ln w="57150">
              <a:solidFill>
                <a:srgbClr val="E95A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0007" y="1174750"/>
            <a:ext cx="8796655" cy="4508500"/>
            <a:chOff x="1440007" y="1174750"/>
            <a:chExt cx="8796655" cy="4508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5800" y="1174750"/>
              <a:ext cx="8280400" cy="45084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468582" y="4794392"/>
              <a:ext cx="5417185" cy="831850"/>
            </a:xfrm>
            <a:custGeom>
              <a:avLst/>
              <a:gdLst/>
              <a:ahLst/>
              <a:cxnLst/>
              <a:rect l="l" t="t" r="r" b="b"/>
              <a:pathLst>
                <a:path w="5417184" h="831850">
                  <a:moveTo>
                    <a:pt x="0" y="415636"/>
                  </a:moveTo>
                  <a:lnTo>
                    <a:pt x="16998" y="368810"/>
                  </a:lnTo>
                  <a:lnTo>
                    <a:pt x="51357" y="334673"/>
                  </a:lnTo>
                  <a:lnTo>
                    <a:pt x="84124" y="312449"/>
                  </a:lnTo>
                  <a:lnTo>
                    <a:pt x="124515" y="290693"/>
                  </a:lnTo>
                  <a:lnTo>
                    <a:pt x="172299" y="269440"/>
                  </a:lnTo>
                  <a:lnTo>
                    <a:pt x="227248" y="248725"/>
                  </a:lnTo>
                  <a:lnTo>
                    <a:pt x="289135" y="228584"/>
                  </a:lnTo>
                  <a:lnTo>
                    <a:pt x="357729" y="209050"/>
                  </a:lnTo>
                  <a:lnTo>
                    <a:pt x="432803" y="190160"/>
                  </a:lnTo>
                  <a:lnTo>
                    <a:pt x="472698" y="180968"/>
                  </a:lnTo>
                  <a:lnTo>
                    <a:pt x="514128" y="171949"/>
                  </a:lnTo>
                  <a:lnTo>
                    <a:pt x="557062" y="163109"/>
                  </a:lnTo>
                  <a:lnTo>
                    <a:pt x="601474" y="154451"/>
                  </a:lnTo>
                  <a:lnTo>
                    <a:pt x="647334" y="145981"/>
                  </a:lnTo>
                  <a:lnTo>
                    <a:pt x="694614" y="137702"/>
                  </a:lnTo>
                  <a:lnTo>
                    <a:pt x="743286" y="129619"/>
                  </a:lnTo>
                  <a:lnTo>
                    <a:pt x="793319" y="121737"/>
                  </a:lnTo>
                  <a:lnTo>
                    <a:pt x="844687" y="114059"/>
                  </a:lnTo>
                  <a:lnTo>
                    <a:pt x="897360" y="106590"/>
                  </a:lnTo>
                  <a:lnTo>
                    <a:pt x="951310" y="99335"/>
                  </a:lnTo>
                  <a:lnTo>
                    <a:pt x="1006509" y="92297"/>
                  </a:lnTo>
                  <a:lnTo>
                    <a:pt x="1062927" y="85482"/>
                  </a:lnTo>
                  <a:lnTo>
                    <a:pt x="1120536" y="78894"/>
                  </a:lnTo>
                  <a:lnTo>
                    <a:pt x="1179308" y="72536"/>
                  </a:lnTo>
                  <a:lnTo>
                    <a:pt x="1239214" y="66414"/>
                  </a:lnTo>
                  <a:lnTo>
                    <a:pt x="1300225" y="60532"/>
                  </a:lnTo>
                  <a:lnTo>
                    <a:pt x="1362313" y="54894"/>
                  </a:lnTo>
                  <a:lnTo>
                    <a:pt x="1425449" y="49505"/>
                  </a:lnTo>
                  <a:lnTo>
                    <a:pt x="1489605" y="44368"/>
                  </a:lnTo>
                  <a:lnTo>
                    <a:pt x="1554752" y="39489"/>
                  </a:lnTo>
                  <a:lnTo>
                    <a:pt x="1620861" y="34871"/>
                  </a:lnTo>
                  <a:lnTo>
                    <a:pt x="1687904" y="30520"/>
                  </a:lnTo>
                  <a:lnTo>
                    <a:pt x="1755853" y="26439"/>
                  </a:lnTo>
                  <a:lnTo>
                    <a:pt x="1824678" y="22633"/>
                  </a:lnTo>
                  <a:lnTo>
                    <a:pt x="1894351" y="19107"/>
                  </a:lnTo>
                  <a:lnTo>
                    <a:pt x="1964844" y="15864"/>
                  </a:lnTo>
                  <a:lnTo>
                    <a:pt x="2036128" y="12909"/>
                  </a:lnTo>
                  <a:lnTo>
                    <a:pt x="2108175" y="10246"/>
                  </a:lnTo>
                  <a:lnTo>
                    <a:pt x="2180955" y="7880"/>
                  </a:lnTo>
                  <a:lnTo>
                    <a:pt x="2254440" y="5816"/>
                  </a:lnTo>
                  <a:lnTo>
                    <a:pt x="2328602" y="4057"/>
                  </a:lnTo>
                  <a:lnTo>
                    <a:pt x="2403413" y="2608"/>
                  </a:lnTo>
                  <a:lnTo>
                    <a:pt x="2478842" y="1473"/>
                  </a:lnTo>
                  <a:lnTo>
                    <a:pt x="2554863" y="657"/>
                  </a:lnTo>
                  <a:lnTo>
                    <a:pt x="2631446" y="165"/>
                  </a:lnTo>
                  <a:lnTo>
                    <a:pt x="2708563" y="0"/>
                  </a:lnTo>
                  <a:lnTo>
                    <a:pt x="2785679" y="165"/>
                  </a:lnTo>
                  <a:lnTo>
                    <a:pt x="2862262" y="657"/>
                  </a:lnTo>
                  <a:lnTo>
                    <a:pt x="2938283" y="1473"/>
                  </a:lnTo>
                  <a:lnTo>
                    <a:pt x="3013713" y="2608"/>
                  </a:lnTo>
                  <a:lnTo>
                    <a:pt x="3088523" y="4057"/>
                  </a:lnTo>
                  <a:lnTo>
                    <a:pt x="3162685" y="5816"/>
                  </a:lnTo>
                  <a:lnTo>
                    <a:pt x="3236170" y="7880"/>
                  </a:lnTo>
                  <a:lnTo>
                    <a:pt x="3308951" y="10246"/>
                  </a:lnTo>
                  <a:lnTo>
                    <a:pt x="3380997" y="12909"/>
                  </a:lnTo>
                  <a:lnTo>
                    <a:pt x="3452281" y="15864"/>
                  </a:lnTo>
                  <a:lnTo>
                    <a:pt x="3522774" y="19107"/>
                  </a:lnTo>
                  <a:lnTo>
                    <a:pt x="3592448" y="22633"/>
                  </a:lnTo>
                  <a:lnTo>
                    <a:pt x="3661273" y="26439"/>
                  </a:lnTo>
                  <a:lnTo>
                    <a:pt x="3729221" y="30520"/>
                  </a:lnTo>
                  <a:lnTo>
                    <a:pt x="3796265" y="34871"/>
                  </a:lnTo>
                  <a:lnTo>
                    <a:pt x="3862374" y="39489"/>
                  </a:lnTo>
                  <a:lnTo>
                    <a:pt x="3927521" y="44368"/>
                  </a:lnTo>
                  <a:lnTo>
                    <a:pt x="3991677" y="49505"/>
                  </a:lnTo>
                  <a:lnTo>
                    <a:pt x="4054813" y="54894"/>
                  </a:lnTo>
                  <a:lnTo>
                    <a:pt x="4116901" y="60532"/>
                  </a:lnTo>
                  <a:lnTo>
                    <a:pt x="4177912" y="66414"/>
                  </a:lnTo>
                  <a:lnTo>
                    <a:pt x="4237818" y="72536"/>
                  </a:lnTo>
                  <a:lnTo>
                    <a:pt x="4296590" y="78894"/>
                  </a:lnTo>
                  <a:lnTo>
                    <a:pt x="4354199" y="85482"/>
                  </a:lnTo>
                  <a:lnTo>
                    <a:pt x="4410617" y="92297"/>
                  </a:lnTo>
                  <a:lnTo>
                    <a:pt x="4465816" y="99335"/>
                  </a:lnTo>
                  <a:lnTo>
                    <a:pt x="4519766" y="106590"/>
                  </a:lnTo>
                  <a:lnTo>
                    <a:pt x="4572439" y="114059"/>
                  </a:lnTo>
                  <a:lnTo>
                    <a:pt x="4623807" y="121737"/>
                  </a:lnTo>
                  <a:lnTo>
                    <a:pt x="4673840" y="129619"/>
                  </a:lnTo>
                  <a:lnTo>
                    <a:pt x="4722512" y="137702"/>
                  </a:lnTo>
                  <a:lnTo>
                    <a:pt x="4769792" y="145981"/>
                  </a:lnTo>
                  <a:lnTo>
                    <a:pt x="4815652" y="154451"/>
                  </a:lnTo>
                  <a:lnTo>
                    <a:pt x="4860064" y="163109"/>
                  </a:lnTo>
                  <a:lnTo>
                    <a:pt x="4902998" y="171949"/>
                  </a:lnTo>
                  <a:lnTo>
                    <a:pt x="4944428" y="180968"/>
                  </a:lnTo>
                  <a:lnTo>
                    <a:pt x="4984323" y="190160"/>
                  </a:lnTo>
                  <a:lnTo>
                    <a:pt x="5022656" y="199523"/>
                  </a:lnTo>
                  <a:lnTo>
                    <a:pt x="5094518" y="218739"/>
                  </a:lnTo>
                  <a:lnTo>
                    <a:pt x="5159787" y="238581"/>
                  </a:lnTo>
                  <a:lnTo>
                    <a:pt x="5218234" y="259013"/>
                  </a:lnTo>
                  <a:lnTo>
                    <a:pt x="5269629" y="280001"/>
                  </a:lnTo>
                  <a:lnTo>
                    <a:pt x="5313745" y="301510"/>
                  </a:lnTo>
                  <a:lnTo>
                    <a:pt x="5350353" y="323505"/>
                  </a:lnTo>
                  <a:lnTo>
                    <a:pt x="5390686" y="357330"/>
                  </a:lnTo>
                  <a:lnTo>
                    <a:pt x="5412839" y="392050"/>
                  </a:lnTo>
                  <a:lnTo>
                    <a:pt x="5417127" y="415636"/>
                  </a:lnTo>
                  <a:lnTo>
                    <a:pt x="5416050" y="427470"/>
                  </a:lnTo>
                  <a:lnTo>
                    <a:pt x="5400128" y="462462"/>
                  </a:lnTo>
                  <a:lnTo>
                    <a:pt x="5365769" y="496599"/>
                  </a:lnTo>
                  <a:lnTo>
                    <a:pt x="5333002" y="518823"/>
                  </a:lnTo>
                  <a:lnTo>
                    <a:pt x="5292612" y="540579"/>
                  </a:lnTo>
                  <a:lnTo>
                    <a:pt x="5244827" y="561832"/>
                  </a:lnTo>
                  <a:lnTo>
                    <a:pt x="5189878" y="582547"/>
                  </a:lnTo>
                  <a:lnTo>
                    <a:pt x="5127991" y="602688"/>
                  </a:lnTo>
                  <a:lnTo>
                    <a:pt x="5059397" y="622222"/>
                  </a:lnTo>
                  <a:lnTo>
                    <a:pt x="4984323" y="641112"/>
                  </a:lnTo>
                  <a:lnTo>
                    <a:pt x="4944428" y="650304"/>
                  </a:lnTo>
                  <a:lnTo>
                    <a:pt x="4902998" y="659323"/>
                  </a:lnTo>
                  <a:lnTo>
                    <a:pt x="4860064" y="668163"/>
                  </a:lnTo>
                  <a:lnTo>
                    <a:pt x="4815652" y="676821"/>
                  </a:lnTo>
                  <a:lnTo>
                    <a:pt x="4769792" y="685291"/>
                  </a:lnTo>
                  <a:lnTo>
                    <a:pt x="4722512" y="693570"/>
                  </a:lnTo>
                  <a:lnTo>
                    <a:pt x="4673840" y="701653"/>
                  </a:lnTo>
                  <a:lnTo>
                    <a:pt x="4623807" y="709535"/>
                  </a:lnTo>
                  <a:lnTo>
                    <a:pt x="4572439" y="717213"/>
                  </a:lnTo>
                  <a:lnTo>
                    <a:pt x="4519766" y="724682"/>
                  </a:lnTo>
                  <a:lnTo>
                    <a:pt x="4465816" y="731937"/>
                  </a:lnTo>
                  <a:lnTo>
                    <a:pt x="4410617" y="738975"/>
                  </a:lnTo>
                  <a:lnTo>
                    <a:pt x="4354199" y="745790"/>
                  </a:lnTo>
                  <a:lnTo>
                    <a:pt x="4296590" y="752378"/>
                  </a:lnTo>
                  <a:lnTo>
                    <a:pt x="4237818" y="758736"/>
                  </a:lnTo>
                  <a:lnTo>
                    <a:pt x="4177912" y="764858"/>
                  </a:lnTo>
                  <a:lnTo>
                    <a:pt x="4116901" y="770740"/>
                  </a:lnTo>
                  <a:lnTo>
                    <a:pt x="4054813" y="776378"/>
                  </a:lnTo>
                  <a:lnTo>
                    <a:pt x="3991677" y="781767"/>
                  </a:lnTo>
                  <a:lnTo>
                    <a:pt x="3927521" y="786904"/>
                  </a:lnTo>
                  <a:lnTo>
                    <a:pt x="3862374" y="791783"/>
                  </a:lnTo>
                  <a:lnTo>
                    <a:pt x="3796265" y="796401"/>
                  </a:lnTo>
                  <a:lnTo>
                    <a:pt x="3729221" y="800752"/>
                  </a:lnTo>
                  <a:lnTo>
                    <a:pt x="3661273" y="804833"/>
                  </a:lnTo>
                  <a:lnTo>
                    <a:pt x="3592448" y="808639"/>
                  </a:lnTo>
                  <a:lnTo>
                    <a:pt x="3522774" y="812165"/>
                  </a:lnTo>
                  <a:lnTo>
                    <a:pt x="3452281" y="815408"/>
                  </a:lnTo>
                  <a:lnTo>
                    <a:pt x="3380997" y="818363"/>
                  </a:lnTo>
                  <a:lnTo>
                    <a:pt x="3308951" y="821026"/>
                  </a:lnTo>
                  <a:lnTo>
                    <a:pt x="3236170" y="823392"/>
                  </a:lnTo>
                  <a:lnTo>
                    <a:pt x="3162685" y="825456"/>
                  </a:lnTo>
                  <a:lnTo>
                    <a:pt x="3088523" y="827215"/>
                  </a:lnTo>
                  <a:lnTo>
                    <a:pt x="3013713" y="828664"/>
                  </a:lnTo>
                  <a:lnTo>
                    <a:pt x="2938283" y="829799"/>
                  </a:lnTo>
                  <a:lnTo>
                    <a:pt x="2862262" y="830615"/>
                  </a:lnTo>
                  <a:lnTo>
                    <a:pt x="2785679" y="831107"/>
                  </a:lnTo>
                  <a:lnTo>
                    <a:pt x="2708563" y="831273"/>
                  </a:lnTo>
                  <a:lnTo>
                    <a:pt x="2631446" y="831107"/>
                  </a:lnTo>
                  <a:lnTo>
                    <a:pt x="2554863" y="830615"/>
                  </a:lnTo>
                  <a:lnTo>
                    <a:pt x="2478842" y="829799"/>
                  </a:lnTo>
                  <a:lnTo>
                    <a:pt x="2403413" y="828664"/>
                  </a:lnTo>
                  <a:lnTo>
                    <a:pt x="2328602" y="827215"/>
                  </a:lnTo>
                  <a:lnTo>
                    <a:pt x="2254440" y="825456"/>
                  </a:lnTo>
                  <a:lnTo>
                    <a:pt x="2180955" y="823392"/>
                  </a:lnTo>
                  <a:lnTo>
                    <a:pt x="2108175" y="821026"/>
                  </a:lnTo>
                  <a:lnTo>
                    <a:pt x="2036128" y="818363"/>
                  </a:lnTo>
                  <a:lnTo>
                    <a:pt x="1964844" y="815408"/>
                  </a:lnTo>
                  <a:lnTo>
                    <a:pt x="1894351" y="812165"/>
                  </a:lnTo>
                  <a:lnTo>
                    <a:pt x="1824678" y="808639"/>
                  </a:lnTo>
                  <a:lnTo>
                    <a:pt x="1755853" y="804833"/>
                  </a:lnTo>
                  <a:lnTo>
                    <a:pt x="1687904" y="800752"/>
                  </a:lnTo>
                  <a:lnTo>
                    <a:pt x="1620861" y="796401"/>
                  </a:lnTo>
                  <a:lnTo>
                    <a:pt x="1554752" y="791783"/>
                  </a:lnTo>
                  <a:lnTo>
                    <a:pt x="1489605" y="786904"/>
                  </a:lnTo>
                  <a:lnTo>
                    <a:pt x="1425449" y="781767"/>
                  </a:lnTo>
                  <a:lnTo>
                    <a:pt x="1362313" y="776378"/>
                  </a:lnTo>
                  <a:lnTo>
                    <a:pt x="1300225" y="770740"/>
                  </a:lnTo>
                  <a:lnTo>
                    <a:pt x="1239214" y="764858"/>
                  </a:lnTo>
                  <a:lnTo>
                    <a:pt x="1179308" y="758736"/>
                  </a:lnTo>
                  <a:lnTo>
                    <a:pt x="1120536" y="752378"/>
                  </a:lnTo>
                  <a:lnTo>
                    <a:pt x="1062927" y="745790"/>
                  </a:lnTo>
                  <a:lnTo>
                    <a:pt x="1006509" y="738975"/>
                  </a:lnTo>
                  <a:lnTo>
                    <a:pt x="951310" y="731937"/>
                  </a:lnTo>
                  <a:lnTo>
                    <a:pt x="897360" y="724682"/>
                  </a:lnTo>
                  <a:lnTo>
                    <a:pt x="844687" y="717213"/>
                  </a:lnTo>
                  <a:lnTo>
                    <a:pt x="793319" y="709535"/>
                  </a:lnTo>
                  <a:lnTo>
                    <a:pt x="743286" y="701653"/>
                  </a:lnTo>
                  <a:lnTo>
                    <a:pt x="694614" y="693570"/>
                  </a:lnTo>
                  <a:lnTo>
                    <a:pt x="647334" y="685291"/>
                  </a:lnTo>
                  <a:lnTo>
                    <a:pt x="601474" y="676821"/>
                  </a:lnTo>
                  <a:lnTo>
                    <a:pt x="557062" y="668163"/>
                  </a:lnTo>
                  <a:lnTo>
                    <a:pt x="514128" y="659323"/>
                  </a:lnTo>
                  <a:lnTo>
                    <a:pt x="472698" y="650304"/>
                  </a:lnTo>
                  <a:lnTo>
                    <a:pt x="432803" y="641112"/>
                  </a:lnTo>
                  <a:lnTo>
                    <a:pt x="394471" y="631749"/>
                  </a:lnTo>
                  <a:lnTo>
                    <a:pt x="322608" y="612533"/>
                  </a:lnTo>
                  <a:lnTo>
                    <a:pt x="257339" y="592691"/>
                  </a:lnTo>
                  <a:lnTo>
                    <a:pt x="198892" y="572259"/>
                  </a:lnTo>
                  <a:lnTo>
                    <a:pt x="147497" y="551271"/>
                  </a:lnTo>
                  <a:lnTo>
                    <a:pt x="103381" y="529762"/>
                  </a:lnTo>
                  <a:lnTo>
                    <a:pt x="66773" y="507767"/>
                  </a:lnTo>
                  <a:lnTo>
                    <a:pt x="26440" y="473942"/>
                  </a:lnTo>
                  <a:lnTo>
                    <a:pt x="4287" y="439222"/>
                  </a:lnTo>
                  <a:lnTo>
                    <a:pt x="0" y="415636"/>
                  </a:lnTo>
                  <a:close/>
                </a:path>
              </a:pathLst>
            </a:custGeom>
            <a:ln w="57150">
              <a:solidFill>
                <a:srgbClr val="E95A2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8450" y="1562100"/>
            <a:ext cx="9055100" cy="37338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1089" y="1644396"/>
            <a:ext cx="11524615" cy="3094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1.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Hacer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un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“subsampling”: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Arial"/>
              <a:cs typeface="Arial"/>
            </a:endParaRPr>
          </a:p>
          <a:p>
            <a:pPr marL="61594" marR="5080" indent="-49530">
              <a:lnSpc>
                <a:spcPct val="101400"/>
              </a:lnSpc>
            </a:pPr>
            <a:r>
              <a:rPr sz="1400" spc="-5" dirty="0">
                <a:latin typeface="Arial MT"/>
                <a:cs typeface="Arial MT"/>
              </a:rPr>
              <a:t>reformat.sh in=SRR1976948_1.fastq.gz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in2=SRR1976948_2.fastq.gz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out=SRR1976948_1_sampled.fastq.gz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out2=SRR1976948_2_sampled.fastq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samplerate=0.1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(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 </a:t>
            </a:r>
            <a:r>
              <a:rPr sz="1400" spc="-5" dirty="0">
                <a:latin typeface="Arial MT"/>
                <a:cs typeface="Arial MT"/>
              </a:rPr>
              <a:t>solo hubiera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un solo fichero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con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las lecturas el</a:t>
            </a:r>
            <a:r>
              <a:rPr sz="1400" spc="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commando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5" dirty="0">
                <a:latin typeface="Arial MT"/>
                <a:cs typeface="Arial MT"/>
              </a:rPr>
              <a:t> usar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sería: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350" dirty="0">
              <a:latin typeface="Arial MT"/>
              <a:cs typeface="Arial MT"/>
            </a:endParaRPr>
          </a:p>
          <a:p>
            <a:pPr marL="12700" marR="6785609">
              <a:lnSpc>
                <a:spcPct val="101400"/>
              </a:lnSpc>
            </a:pPr>
            <a:r>
              <a:rPr sz="1400" spc="-5" dirty="0">
                <a:latin typeface="Arial MT"/>
                <a:cs typeface="Arial MT"/>
              </a:rPr>
              <a:t>reformat.sh in=SRR1976948_1.fastq.gz 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out=SRR1976948_1_sampled_v2.fastq.gz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samplerate=0.1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)</a:t>
            </a:r>
          </a:p>
          <a:p>
            <a:pPr marL="12700" marR="6951980">
              <a:lnSpc>
                <a:spcPct val="195700"/>
              </a:lnSpc>
              <a:spcBef>
                <a:spcPts val="120"/>
              </a:spcBef>
            </a:pPr>
            <a:r>
              <a:rPr sz="1400" spc="-5" dirty="0">
                <a:latin typeface="Arial MT"/>
                <a:cs typeface="Arial MT"/>
              </a:rPr>
              <a:t>¿Qué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significa el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0.1? Me quedo con el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10%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de las reads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fastqc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SRR1976948_1_sampled.fastq.gz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spc="-5" dirty="0">
                <a:latin typeface="Arial MT"/>
                <a:cs typeface="Arial MT"/>
              </a:rPr>
              <a:t>fastqc</a:t>
            </a:r>
            <a:r>
              <a:rPr sz="1200" spc="2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SRR1976948_2_sampled.fastq.gz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1089" y="1937003"/>
            <a:ext cx="10497185" cy="27058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Arial"/>
                <a:cs typeface="Arial"/>
              </a:rPr>
              <a:t>2.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5" dirty="0">
                <a:latin typeface="Arial"/>
                <a:cs typeface="Arial"/>
              </a:rPr>
              <a:t>Hacer el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b="1" spc="-10" dirty="0">
                <a:latin typeface="Arial"/>
                <a:cs typeface="Arial"/>
              </a:rPr>
              <a:t>ensamblaje: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cd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..</a:t>
            </a:r>
            <a:endParaRPr sz="1400" dirty="0">
              <a:latin typeface="Arial MT"/>
              <a:cs typeface="Arial MT"/>
            </a:endParaRPr>
          </a:p>
          <a:p>
            <a:pPr marL="12700" marR="9244330">
              <a:lnSpc>
                <a:spcPct val="101400"/>
              </a:lnSpc>
            </a:pPr>
            <a:r>
              <a:rPr sz="1400" spc="-5" dirty="0">
                <a:latin typeface="Arial MT"/>
                <a:cs typeface="Arial MT"/>
              </a:rPr>
              <a:t>mkdir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assembly </a:t>
            </a:r>
            <a:r>
              <a:rPr sz="1400" spc="-3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cd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assembly</a:t>
            </a:r>
            <a:endParaRPr sz="14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metaspades.py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-k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21,33,55,77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-1</a:t>
            </a:r>
            <a:endParaRPr sz="1400" dirty="0">
              <a:latin typeface="Arial MT"/>
              <a:cs typeface="Arial MT"/>
            </a:endParaRPr>
          </a:p>
          <a:p>
            <a:pPr marL="12700" marR="5080">
              <a:lnSpc>
                <a:spcPct val="195700"/>
              </a:lnSpc>
              <a:spcBef>
                <a:spcPts val="120"/>
              </a:spcBef>
            </a:pPr>
            <a:r>
              <a:rPr sz="1400" spc="-5" dirty="0">
                <a:latin typeface="Arial MT"/>
                <a:cs typeface="Arial MT"/>
              </a:rPr>
              <a:t>../raw_data/SRR1976948_1_sampled.fastq.gz -2 ../raw_data/SRR1976948_2_sampled.fastq.gz -o spades_metagenome_subsample/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(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si </a:t>
            </a:r>
            <a:r>
              <a:rPr sz="1400" spc="-5" dirty="0">
                <a:latin typeface="Arial MT"/>
                <a:cs typeface="Arial MT"/>
              </a:rPr>
              <a:t>hubiera solo un archivo sería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metaspades.py -k 21,33,55,77 -s SRR1976948_1_sampled_v2.fastq.gz</a:t>
            </a:r>
            <a:endParaRPr sz="14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latin typeface="Arial MT"/>
                <a:cs typeface="Arial MT"/>
              </a:rPr>
              <a:t>-o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spades_metagenome_subsample_v2/)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3778" y="1788667"/>
            <a:ext cx="9352915" cy="2677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s-ES" sz="1200" spc="-5" dirty="0">
                <a:latin typeface="Arial MT"/>
                <a:cs typeface="Arial MT"/>
              </a:rPr>
              <a:t>cd ..</a:t>
            </a:r>
          </a:p>
          <a:p>
            <a:pPr marL="12700">
              <a:spcBef>
                <a:spcPts val="100"/>
              </a:spcBef>
            </a:pPr>
            <a:endParaRPr lang="es-ES" sz="1200" spc="-5" dirty="0">
              <a:latin typeface="Arial MT"/>
              <a:cs typeface="Arial MT"/>
            </a:endParaRPr>
          </a:p>
          <a:p>
            <a:pPr marL="12700">
              <a:spcBef>
                <a:spcPts val="100"/>
              </a:spcBef>
            </a:pPr>
            <a:r>
              <a:rPr lang="es-ES" sz="1200" spc="-5" dirty="0" err="1">
                <a:latin typeface="Arial MT"/>
                <a:cs typeface="Arial MT"/>
              </a:rPr>
              <a:t>mkdir</a:t>
            </a:r>
            <a:r>
              <a:rPr lang="es-ES" sz="1200" spc="-75" dirty="0">
                <a:latin typeface="Arial MT"/>
                <a:cs typeface="Arial MT"/>
              </a:rPr>
              <a:t> </a:t>
            </a:r>
            <a:r>
              <a:rPr lang="es-ES" sz="1200" spc="-5" dirty="0" err="1">
                <a:latin typeface="Arial MT"/>
                <a:cs typeface="Arial MT"/>
              </a:rPr>
              <a:t>metaquast</a:t>
            </a:r>
            <a:endParaRPr lang="es-ES" sz="1200" spc="-5" dirty="0">
              <a:latin typeface="Arial MT"/>
              <a:cs typeface="Arial MT"/>
            </a:endParaRPr>
          </a:p>
          <a:p>
            <a:pPr marL="12700">
              <a:spcBef>
                <a:spcPts val="100"/>
              </a:spcBef>
            </a:pPr>
            <a:endParaRPr lang="es-ES" sz="1200" spc="-5" dirty="0">
              <a:latin typeface="Arial MT"/>
              <a:cs typeface="Arial MT"/>
            </a:endParaRPr>
          </a:p>
          <a:p>
            <a:pPr marL="12700">
              <a:spcBef>
                <a:spcPts val="100"/>
              </a:spcBef>
            </a:pPr>
            <a:r>
              <a:rPr lang="es-ES" sz="1200" spc="-370" dirty="0">
                <a:latin typeface="Arial MT"/>
                <a:cs typeface="Arial MT"/>
              </a:rPr>
              <a:t> </a:t>
            </a:r>
            <a:r>
              <a:rPr lang="es-ES" sz="1200" dirty="0">
                <a:latin typeface="Arial MT"/>
                <a:cs typeface="Arial MT"/>
              </a:rPr>
              <a:t>cd</a:t>
            </a:r>
            <a:r>
              <a:rPr lang="es-ES" sz="1200" spc="-25" dirty="0">
                <a:latin typeface="Arial MT"/>
                <a:cs typeface="Arial MT"/>
              </a:rPr>
              <a:t> </a:t>
            </a:r>
            <a:r>
              <a:rPr lang="es-ES" sz="1200" spc="-5" dirty="0" err="1">
                <a:latin typeface="Arial MT"/>
                <a:cs typeface="Arial MT"/>
              </a:rPr>
              <a:t>assembly</a:t>
            </a:r>
            <a:endParaRPr lang="es-ES"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s-ES" sz="1200" b="1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 err="1">
                <a:latin typeface="Arial"/>
                <a:cs typeface="Arial"/>
              </a:rPr>
              <a:t>metaquast.py</a:t>
            </a:r>
            <a:r>
              <a:rPr sz="1200" b="1" spc="10" dirty="0">
                <a:latin typeface="Arial"/>
                <a:cs typeface="Arial"/>
              </a:rPr>
              <a:t> </a:t>
            </a:r>
            <a:r>
              <a:rPr sz="1200" b="1" spc="-5" dirty="0">
                <a:latin typeface="Arial"/>
                <a:cs typeface="Arial"/>
              </a:rPr>
              <a:t>..</a:t>
            </a:r>
            <a:r>
              <a:rPr lang="es-ES" sz="1200" b="1" spc="-5" dirty="0" err="1">
                <a:latin typeface="Arial"/>
                <a:cs typeface="Arial"/>
              </a:rPr>
              <a:t>assembly</a:t>
            </a:r>
            <a:r>
              <a:rPr sz="1200" b="1" spc="-5" dirty="0">
                <a:latin typeface="Arial"/>
                <a:cs typeface="Arial"/>
              </a:rPr>
              <a:t>/spades_metagenome_v2/contigs.fasta</a:t>
            </a:r>
            <a:endParaRPr sz="1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50" dirty="0">
              <a:latin typeface="Arial"/>
              <a:cs typeface="Arial"/>
            </a:endParaRPr>
          </a:p>
          <a:p>
            <a:pPr marL="12700">
              <a:lnSpc>
                <a:spcPts val="1430"/>
              </a:lnSpc>
            </a:pPr>
            <a:r>
              <a:rPr sz="1200" b="1" dirty="0">
                <a:latin typeface="Arial"/>
                <a:cs typeface="Arial"/>
              </a:rPr>
              <a:t>-r</a:t>
            </a:r>
            <a:r>
              <a:rPr sz="1200" b="1" spc="-50" dirty="0">
                <a:latin typeface="Arial"/>
                <a:cs typeface="Arial"/>
              </a:rPr>
              <a:t> </a:t>
            </a:r>
            <a:r>
              <a:rPr sz="1200" spc="-5" dirty="0">
                <a:latin typeface="Arial MT"/>
                <a:cs typeface="Arial MT"/>
              </a:rPr>
              <a:t>&lt;path&gt;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ts val="1430"/>
              </a:lnSpc>
            </a:pPr>
            <a:r>
              <a:rPr sz="1200" spc="-5" dirty="0">
                <a:latin typeface="Arial MT"/>
                <a:cs typeface="Arial MT"/>
              </a:rPr>
              <a:t>Reference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genome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file.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Optional.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Many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metrics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can't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evaluated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without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reference.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If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this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omitted,</a:t>
            </a:r>
            <a:r>
              <a:rPr sz="1200" spc="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QUAST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will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only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report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the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metrics</a:t>
            </a:r>
            <a:endParaRPr sz="12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200" spc="-5" dirty="0">
                <a:latin typeface="Arial MT"/>
                <a:cs typeface="Arial MT"/>
              </a:rPr>
              <a:t>that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can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evaluated without</a:t>
            </a:r>
            <a:r>
              <a:rPr sz="1200" dirty="0">
                <a:latin typeface="Arial MT"/>
                <a:cs typeface="Arial MT"/>
              </a:rPr>
              <a:t> 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reference.</a:t>
            </a:r>
            <a:endParaRPr sz="12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(Nosotros no ponemos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referencia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en metaquast)</a:t>
            </a:r>
            <a:endParaRPr sz="1200" dirty="0">
              <a:latin typeface="Arial MT"/>
              <a:cs typeface="Arial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6627" y="2805807"/>
            <a:ext cx="184785" cy="431165"/>
          </a:xfrm>
          <a:custGeom>
            <a:avLst/>
            <a:gdLst/>
            <a:ahLst/>
            <a:cxnLst/>
            <a:rect l="l" t="t" r="r" b="b"/>
            <a:pathLst>
              <a:path w="184784" h="431164">
                <a:moveTo>
                  <a:pt x="184731" y="0"/>
                </a:moveTo>
                <a:lnTo>
                  <a:pt x="0" y="0"/>
                </a:lnTo>
                <a:lnTo>
                  <a:pt x="0" y="430838"/>
                </a:lnTo>
                <a:lnTo>
                  <a:pt x="184731" y="430838"/>
                </a:lnTo>
                <a:lnTo>
                  <a:pt x="184731" y="0"/>
                </a:lnTo>
                <a:close/>
              </a:path>
            </a:pathLst>
          </a:custGeom>
          <a:solidFill>
            <a:srgbClr val="F5F2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2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0015" y="3276091"/>
            <a:ext cx="5029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https://capture.dropbox.com/ZkhCtfIUVWsTCYsY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10356" y="0"/>
            <a:ext cx="11781790" cy="6711950"/>
            <a:chOff x="410356" y="0"/>
            <a:chExt cx="11781790" cy="6711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0716" y="588085"/>
              <a:ext cx="11371282" cy="612381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0356" y="0"/>
              <a:ext cx="11371282" cy="612381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1563"/>
            <a:ext cx="17551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25" dirty="0">
                <a:latin typeface="Arial MT"/>
                <a:cs typeface="Arial MT"/>
              </a:rPr>
              <a:t>V</a:t>
            </a:r>
            <a:r>
              <a:rPr sz="4400" b="0" dirty="0">
                <a:latin typeface="Arial MT"/>
                <a:cs typeface="Arial MT"/>
              </a:rPr>
              <a:t>ALET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8" y="1371600"/>
            <a:ext cx="9065261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5" dirty="0">
                <a:latin typeface="Arial MT"/>
                <a:cs typeface="Arial MT"/>
              </a:rPr>
              <a:t>Otra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posibilidad: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latin typeface="Arial MT"/>
                <a:cs typeface="Arial MT"/>
              </a:rPr>
              <a:t>-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Utilizar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el programa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Valet</a:t>
            </a:r>
            <a:endParaRPr sz="18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5"/>
              </a:spcBef>
            </a:pPr>
            <a:r>
              <a:rPr sz="1800" spc="-10" dirty="0">
                <a:latin typeface="Arial MT"/>
                <a:cs typeface="Arial MT"/>
              </a:rPr>
              <a:t>https://github.com/jgluck/VALET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26364" y="3704334"/>
            <a:ext cx="6937479" cy="210585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38826" y="6418579"/>
            <a:ext cx="45465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7/3/23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52758" y="224884"/>
            <a:ext cx="1015039" cy="4050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36204" y="6418579"/>
            <a:ext cx="588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Calibri"/>
                <a:cs typeface="Calibri"/>
              </a:rPr>
              <a:t>S</a:t>
            </a:r>
            <a:r>
              <a:rPr sz="1200" spc="-10" dirty="0">
                <a:latin typeface="Calibri"/>
                <a:cs typeface="Calibri"/>
              </a:rPr>
              <a:t>E</a:t>
            </a:r>
            <a:r>
              <a:rPr sz="1200" spc="-5" dirty="0">
                <a:latin typeface="Calibri"/>
                <a:cs typeface="Calibri"/>
              </a:rPr>
              <a:t>SI</a:t>
            </a:r>
            <a:r>
              <a:rPr sz="1200" spc="5" dirty="0">
                <a:latin typeface="Calibri"/>
                <a:cs typeface="Calibri"/>
              </a:rPr>
              <a:t>Ó</a:t>
            </a:r>
            <a:r>
              <a:rPr sz="1200" dirty="0">
                <a:latin typeface="Calibri"/>
                <a:cs typeface="Calibri"/>
              </a:rPr>
              <a:t>N 2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6544" y="890292"/>
            <a:ext cx="3763759" cy="53534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899029" y="6275323"/>
            <a:ext cx="1913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 MT"/>
                <a:cs typeface="Arial MT"/>
              </a:rPr>
              <a:t>Wooley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et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al,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2010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36203" y="233171"/>
            <a:ext cx="42894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E54E13"/>
                </a:solidFill>
              </a:rPr>
              <a:t>Etapas</a:t>
            </a:r>
            <a:r>
              <a:rPr sz="2000" spc="-15" dirty="0">
                <a:solidFill>
                  <a:srgbClr val="E54E13"/>
                </a:solidFill>
              </a:rPr>
              <a:t> </a:t>
            </a:r>
            <a:r>
              <a:rPr sz="2000" dirty="0">
                <a:solidFill>
                  <a:srgbClr val="E54E13"/>
                </a:solidFill>
              </a:rPr>
              <a:t>de</a:t>
            </a:r>
            <a:r>
              <a:rPr sz="2000" spc="-5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trabajo </a:t>
            </a:r>
            <a:r>
              <a:rPr sz="2000" dirty="0">
                <a:solidFill>
                  <a:srgbClr val="E54E13"/>
                </a:solidFill>
              </a:rPr>
              <a:t>en</a:t>
            </a:r>
            <a:r>
              <a:rPr sz="2000" spc="-10" dirty="0">
                <a:solidFill>
                  <a:srgbClr val="E54E13"/>
                </a:solidFill>
              </a:rPr>
              <a:t> </a:t>
            </a:r>
            <a:r>
              <a:rPr sz="2000" spc="-5" dirty="0">
                <a:solidFill>
                  <a:srgbClr val="E54E13"/>
                </a:solidFill>
              </a:rPr>
              <a:t>los</a:t>
            </a:r>
            <a:r>
              <a:rPr sz="2000" spc="-15" dirty="0">
                <a:solidFill>
                  <a:srgbClr val="E54E13"/>
                </a:solidFill>
              </a:rPr>
              <a:t> </a:t>
            </a:r>
            <a:r>
              <a:rPr sz="2000" spc="-5" dirty="0">
                <a:solidFill>
                  <a:srgbClr val="E54E13"/>
                </a:solidFill>
              </a:rPr>
              <a:t>estudios</a:t>
            </a:r>
            <a:r>
              <a:rPr sz="2000" spc="-15" dirty="0">
                <a:solidFill>
                  <a:srgbClr val="E54E13"/>
                </a:solidFill>
              </a:rPr>
              <a:t> </a:t>
            </a:r>
            <a:r>
              <a:rPr sz="2000" spc="-10" dirty="0">
                <a:solidFill>
                  <a:srgbClr val="E54E13"/>
                </a:solidFill>
              </a:rPr>
              <a:t>ómicos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42178" y="1291844"/>
            <a:ext cx="4217035" cy="276288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Etapas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trabajo en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un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estudio ómico </a:t>
            </a:r>
            <a:r>
              <a:rPr sz="1800" b="1" spc="-49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E54E13"/>
                </a:solidFill>
                <a:latin typeface="Arial"/>
                <a:cs typeface="Arial"/>
              </a:rPr>
              <a:t>de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poblaciones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Diseño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experimental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4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latin typeface="Arial MT"/>
                <a:cs typeface="Arial MT"/>
              </a:rPr>
              <a:t>Extracción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del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ADN</a:t>
            </a:r>
            <a:r>
              <a:rPr sz="180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de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cada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" dirty="0">
                <a:latin typeface="Arial MT"/>
                <a:cs typeface="Arial MT"/>
              </a:rPr>
              <a:t>muestra,</a:t>
            </a:r>
            <a:endParaRPr sz="1800">
              <a:latin typeface="Arial MT"/>
              <a:cs typeface="Arial MT"/>
            </a:endParaRPr>
          </a:p>
          <a:p>
            <a:pPr marL="355600" marR="360680" indent="-342900">
              <a:lnSpc>
                <a:spcPts val="2090"/>
              </a:lnSpc>
              <a:spcBef>
                <a:spcPts val="17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Preparación </a:t>
            </a:r>
            <a:r>
              <a:rPr sz="1800" b="1" dirty="0">
                <a:solidFill>
                  <a:srgbClr val="E64F13"/>
                </a:solidFill>
                <a:latin typeface="Arial"/>
                <a:cs typeface="Arial"/>
              </a:rPr>
              <a:t>de las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bibliotecas </a:t>
            </a:r>
            <a:r>
              <a:rPr sz="1800" b="1" dirty="0">
                <a:solidFill>
                  <a:srgbClr val="E64F13"/>
                </a:solidFill>
                <a:latin typeface="Arial"/>
                <a:cs typeface="Arial"/>
              </a:rPr>
              <a:t>o </a:t>
            </a:r>
            <a:r>
              <a:rPr sz="1800" b="1" spc="-490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librerías</a:t>
            </a:r>
            <a:endParaRPr sz="1800">
              <a:latin typeface="Arial"/>
              <a:cs typeface="Arial"/>
            </a:endParaRPr>
          </a:p>
          <a:p>
            <a:pPr marL="355600" marR="311150" indent="-342900">
              <a:lnSpc>
                <a:spcPts val="2090"/>
              </a:lnSpc>
              <a:spcBef>
                <a:spcPts val="12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Proceso </a:t>
            </a:r>
            <a:r>
              <a:rPr sz="1800" b="1" dirty="0">
                <a:solidFill>
                  <a:srgbClr val="E64F13"/>
                </a:solidFill>
                <a:latin typeface="Arial"/>
                <a:cs typeface="Arial"/>
              </a:rPr>
              <a:t>de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secuenciación en </a:t>
            </a:r>
            <a:r>
              <a:rPr sz="1800" b="1" dirty="0">
                <a:solidFill>
                  <a:srgbClr val="E64F13"/>
                </a:solidFill>
                <a:latin typeface="Arial"/>
                <a:cs typeface="Arial"/>
              </a:rPr>
              <a:t>un </a:t>
            </a:r>
            <a:r>
              <a:rPr sz="1800" b="1" spc="-490" dirty="0">
                <a:solidFill>
                  <a:srgbClr val="E64F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64F13"/>
                </a:solidFill>
                <a:latin typeface="Arial"/>
                <a:cs typeface="Arial"/>
              </a:rPr>
              <a:t>equipo adecuado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ts val="215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Análisis</a:t>
            </a:r>
            <a:r>
              <a:rPr sz="1800" b="1" spc="-10" dirty="0">
                <a:solidFill>
                  <a:srgbClr val="E54E1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E54E13"/>
                </a:solidFill>
                <a:latin typeface="Arial"/>
                <a:cs typeface="Arial"/>
              </a:rPr>
              <a:t>bioinformático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1563"/>
            <a:ext cx="17551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25" dirty="0">
                <a:latin typeface="Arial MT"/>
                <a:cs typeface="Arial MT"/>
              </a:rPr>
              <a:t>V</a:t>
            </a:r>
            <a:r>
              <a:rPr sz="4400" b="0" dirty="0">
                <a:latin typeface="Arial MT"/>
                <a:cs typeface="Arial MT"/>
              </a:rPr>
              <a:t>ALET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4587" y="1551659"/>
            <a:ext cx="6475449" cy="48476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1563"/>
            <a:ext cx="17551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25" dirty="0">
                <a:latin typeface="Arial MT"/>
                <a:cs typeface="Arial MT"/>
              </a:rPr>
              <a:t>V</a:t>
            </a:r>
            <a:r>
              <a:rPr sz="4400" b="0" dirty="0">
                <a:latin typeface="Arial MT"/>
                <a:cs typeface="Arial MT"/>
              </a:rPr>
              <a:t>ALET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550" y="1488936"/>
            <a:ext cx="9232900" cy="46355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1563"/>
            <a:ext cx="17551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25" dirty="0">
                <a:latin typeface="Arial MT"/>
                <a:cs typeface="Arial MT"/>
              </a:rPr>
              <a:t>V</a:t>
            </a:r>
            <a:r>
              <a:rPr sz="4400" b="0" dirty="0">
                <a:latin typeface="Arial MT"/>
                <a:cs typeface="Arial MT"/>
              </a:rPr>
              <a:t>ALET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407" y="1222802"/>
            <a:ext cx="7379185" cy="56351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1563"/>
            <a:ext cx="175513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0" spc="-325" dirty="0">
                <a:latin typeface="Arial MT"/>
                <a:cs typeface="Arial MT"/>
              </a:rPr>
              <a:t>V</a:t>
            </a:r>
            <a:r>
              <a:rPr sz="4400" b="0" dirty="0">
                <a:latin typeface="Arial MT"/>
                <a:cs typeface="Arial MT"/>
              </a:rPr>
              <a:t>ALET</a:t>
            </a:r>
            <a:endParaRPr sz="4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4587" y="1802455"/>
            <a:ext cx="6703114" cy="473539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7/3/23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192" y="248412"/>
            <a:ext cx="3596004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b="0" spc="-110" dirty="0">
                <a:latin typeface="Calibri"/>
                <a:cs typeface="Calibri"/>
              </a:rPr>
              <a:t>¡Gracias!</a:t>
            </a:r>
            <a:endParaRPr sz="8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sz="2800" dirty="0">
                <a:solidFill>
                  <a:srgbClr val="E64F13"/>
                </a:solidFill>
              </a:rPr>
              <a:t>Proceso de secuenciación en un equipo adecuado</a:t>
            </a:r>
          </a:p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CD7056-FE23-0C45-B3ED-3A1F883B680B}"/>
              </a:ext>
            </a:extLst>
          </p:cNvPr>
          <p:cNvSpPr/>
          <p:nvPr/>
        </p:nvSpPr>
        <p:spPr>
          <a:xfrm>
            <a:off x="757587" y="1259175"/>
            <a:ext cx="920105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s-ES_tradnl" sz="2000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" sz="20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Equipos </a:t>
            </a:r>
            <a:r>
              <a:rPr lang="es-ES" sz="2000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Illumina</a:t>
            </a:r>
            <a:r>
              <a:rPr lang="es-ES" sz="20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e Ion </a:t>
            </a:r>
            <a:r>
              <a:rPr lang="es-ES" sz="2000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Torrent</a:t>
            </a:r>
            <a:endParaRPr lang="es-ES" sz="2000" b="1" dirty="0">
              <a:solidFill>
                <a:srgbClr val="E64F1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endParaRPr lang="es-ES" sz="2000" dirty="0">
              <a:solidFill>
                <a:srgbClr val="E64F13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Más utilizados por la baja tasa de error (0,1-1%), lecturas entre 150-300 </a:t>
            </a:r>
            <a:r>
              <a:rPr lang="es-ES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pb</a:t>
            </a: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y </a:t>
            </a:r>
            <a:r>
              <a:rPr lang="es-ES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paired-end</a:t>
            </a: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o single-</a:t>
            </a:r>
            <a:r>
              <a:rPr lang="es-ES" sz="20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end</a:t>
            </a: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algn="just">
              <a:spcAft>
                <a:spcPts val="0"/>
              </a:spcAft>
            </a:pPr>
            <a:endParaRPr lang="es-E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" sz="20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Desventajas: </a:t>
            </a: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Paso previo de amplificación por PCR, introducen errores en las fases iniciales</a:t>
            </a: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Lecturas de cadena corta</a:t>
            </a:r>
          </a:p>
          <a:p>
            <a:pPr algn="just">
              <a:spcAft>
                <a:spcPts val="0"/>
              </a:spcAft>
            </a:pPr>
            <a:endParaRPr lang="es-E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203FC4DD-8E2E-794E-A021-CA122C183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1839" y="4107648"/>
            <a:ext cx="2415648" cy="2229829"/>
          </a:xfrm>
          <a:prstGeom prst="rect">
            <a:avLst/>
          </a:prstGeom>
        </p:spPr>
      </p:pic>
      <p:pic>
        <p:nvPicPr>
          <p:cNvPr id="11" name="Imagen 10" descr="Imagen de la pantalla de un celular con letras&#10;&#10;Descripción generada automáticamente con confianza baja">
            <a:extLst>
              <a:ext uri="{FF2B5EF4-FFF2-40B4-BE49-F238E27FC236}">
                <a16:creationId xmlns:a16="http://schemas.microsoft.com/office/drawing/2014/main" id="{AAB017DB-1708-E649-81E3-5DFA6F47F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026" y="3902210"/>
            <a:ext cx="2844800" cy="28448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153D2E1B-826E-254F-925C-2B9668CCCAEE}"/>
              </a:ext>
            </a:extLst>
          </p:cNvPr>
          <p:cNvSpPr/>
          <p:nvPr/>
        </p:nvSpPr>
        <p:spPr>
          <a:xfrm>
            <a:off x="5673426" y="6152811"/>
            <a:ext cx="1056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Illumina</a:t>
            </a:r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E38D3F8-0D89-6447-83B0-CC4C467E7C37}"/>
              </a:ext>
            </a:extLst>
          </p:cNvPr>
          <p:cNvSpPr/>
          <p:nvPr/>
        </p:nvSpPr>
        <p:spPr>
          <a:xfrm>
            <a:off x="9062171" y="6214687"/>
            <a:ext cx="13853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Ion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Torrent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1595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sz="2800" dirty="0">
                <a:solidFill>
                  <a:srgbClr val="E64F13"/>
                </a:solidFill>
              </a:rPr>
              <a:t>Proceso de secuenciación en un equipo adecuado</a:t>
            </a:r>
          </a:p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7CD7056-FE23-0C45-B3ED-3A1F883B680B}"/>
              </a:ext>
            </a:extLst>
          </p:cNvPr>
          <p:cNvSpPr/>
          <p:nvPr/>
        </p:nvSpPr>
        <p:spPr>
          <a:xfrm>
            <a:off x="778936" y="1458065"/>
            <a:ext cx="977822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s-ES_tradnl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" sz="20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Equipos Oxford </a:t>
            </a:r>
            <a:r>
              <a:rPr lang="es-ES" sz="2000" b="1" dirty="0" err="1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Nanopore</a:t>
            </a:r>
            <a:r>
              <a:rPr lang="es-ES" sz="2000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algn="just">
              <a:spcAft>
                <a:spcPts val="0"/>
              </a:spcAft>
            </a:pPr>
            <a:endParaRPr lang="es-E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Modelos de secuenciadores de la compañía son pequeños y portátiles (</a:t>
            </a:r>
            <a:r>
              <a:rPr lang="es-ES_tradnl" sz="2000" dirty="0" err="1">
                <a:latin typeface="Arial" panose="020B0604020202020204" pitchFamily="34" charset="0"/>
                <a:cs typeface="Arial" panose="020B0604020202020204" pitchFamily="34" charset="0"/>
              </a:rPr>
              <a:t>MinION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Análisis de identificación de especies puede ser a tiempo real, a la vez que se realiza la secuenciación:</a:t>
            </a:r>
          </a:p>
          <a:p>
            <a:pPr algn="just">
              <a:spcAft>
                <a:spcPts val="0"/>
              </a:spcAft>
            </a:pPr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‘s in </a:t>
            </a: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</a:t>
            </a:r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</a:t>
            </a:r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 algn="just">
              <a:spcAft>
                <a:spcPts val="0"/>
              </a:spcAft>
            </a:pPr>
            <a:endParaRPr lang="es-ES_tradnl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s-ES_tradnl" sz="2000" dirty="0" err="1">
                <a:latin typeface="Arial" panose="020B0604020202020204" pitchFamily="34" charset="0"/>
                <a:cs typeface="Arial" panose="020B0604020202020204" pitchFamily="34" charset="0"/>
              </a:rPr>
              <a:t>nanoporetech.com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s-ES_tradnl" sz="2000" dirty="0" err="1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es-ES_tradnl" sz="2000" dirty="0">
                <a:latin typeface="Arial" panose="020B0604020202020204" pitchFamily="34" charset="0"/>
                <a:cs typeface="Arial" panose="020B0604020202020204" pitchFamily="34" charset="0"/>
              </a:rPr>
              <a:t>-centre/whats-my-pot-wimp-quantitative-analysis-tool-real-time-species-identification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E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4" name="Imagen 3" descr="Una pantalla de un celular&#10;&#10;Descripción generada automáticamente con confianza media">
            <a:extLst>
              <a:ext uri="{FF2B5EF4-FFF2-40B4-BE49-F238E27FC236}">
                <a16:creationId xmlns:a16="http://schemas.microsoft.com/office/drawing/2014/main" id="{0A2B7A4F-AF9F-8C45-B956-E9C1DCC5A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7547511" y="4560108"/>
            <a:ext cx="3235607" cy="1839245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26208A6D-5469-B74C-A449-7760E1018CB5}"/>
              </a:ext>
            </a:extLst>
          </p:cNvPr>
          <p:cNvSpPr/>
          <p:nvPr/>
        </p:nvSpPr>
        <p:spPr>
          <a:xfrm>
            <a:off x="778936" y="53999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Desventaja</a:t>
            </a:r>
            <a:r>
              <a:rPr lang="es-ES_tradnl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Su tasa de error oscila entre un 5-10% y los precios suelen ser más elevados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485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249604"/>
            <a:ext cx="6970187" cy="523642"/>
          </a:xfrm>
        </p:spPr>
        <p:txBody>
          <a:bodyPr/>
          <a:lstStyle/>
          <a:p>
            <a:r>
              <a:rPr lang="es-ES" sz="2800" dirty="0">
                <a:solidFill>
                  <a:srgbClr val="E64F13"/>
                </a:solidFill>
              </a:rPr>
              <a:t>Proceso de secuenciación en un equipo adecuado</a:t>
            </a:r>
          </a:p>
          <a:p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</a:t>
            </a:r>
          </a:p>
        </p:txBody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C521D07-5F46-8545-95DA-E02CEA70F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95" y="3316293"/>
            <a:ext cx="2707758" cy="1865814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5DE7759F-39E7-1744-A956-5CDE847B2D0E}"/>
              </a:ext>
            </a:extLst>
          </p:cNvPr>
          <p:cNvSpPr/>
          <p:nvPr/>
        </p:nvSpPr>
        <p:spPr>
          <a:xfrm>
            <a:off x="943228" y="1359252"/>
            <a:ext cx="445492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endParaRPr lang="es-ES_tradnl" sz="2000" b="1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Pacific</a:t>
            </a:r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_tradnl" sz="2000" b="1" dirty="0" err="1">
                <a:solidFill>
                  <a:srgbClr val="E64F1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Biosciencies</a:t>
            </a:r>
            <a:r>
              <a:rPr lang="es-ES" sz="20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spcAft>
                <a:spcPts val="0"/>
              </a:spcAft>
            </a:pPr>
            <a:endParaRPr lang="es-ES" sz="20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algn="just">
              <a:spcAft>
                <a:spcPts val="0"/>
              </a:spcAft>
            </a:pPr>
            <a:r>
              <a:rPr lang="es-ES" sz="20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 Lecturas muy largas, estudios metagenómicos</a:t>
            </a: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0"/>
              </a:spcAft>
              <a:buFontTx/>
              <a:buChar char="-"/>
            </a:pPr>
            <a:endParaRPr lang="es-E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29AA913-FCD8-9C49-AE58-F5D382CA31A4}"/>
              </a:ext>
            </a:extLst>
          </p:cNvPr>
          <p:cNvSpPr/>
          <p:nvPr/>
        </p:nvSpPr>
        <p:spPr>
          <a:xfrm>
            <a:off x="778936" y="5399935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_tradnl" sz="2000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Desventaja</a:t>
            </a:r>
            <a:r>
              <a:rPr lang="es-ES_tradnl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: Su tasa de error oscila entre un 5-10% y los precios suelen ser más elevados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DBB68CFA-3A64-EE4D-A062-804545647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3243" y="2849054"/>
            <a:ext cx="5967420" cy="24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8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A90F8CCB-CA6D-894F-A980-132CF07FDE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384814"/>
            <a:ext cx="10515600" cy="1908215"/>
          </a:xfrm>
        </p:spPr>
        <p:txBody>
          <a:bodyPr/>
          <a:lstStyle/>
          <a:p>
            <a:r>
              <a:rPr lang="es-ES" dirty="0" err="1">
                <a:solidFill>
                  <a:schemeClr val="tx1"/>
                </a:solidFill>
              </a:rPr>
              <a:t>Pacific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Biosciencies</a:t>
            </a:r>
            <a:endParaRPr lang="es-ES" dirty="0">
              <a:solidFill>
                <a:schemeClr val="tx1"/>
              </a:solidFill>
            </a:endParaRPr>
          </a:p>
          <a:p>
            <a:r>
              <a:rPr lang="es-ES" dirty="0">
                <a:solidFill>
                  <a:schemeClr val="tx1"/>
                </a:solidFill>
              </a:rPr>
              <a:t>- "</a:t>
            </a:r>
            <a:r>
              <a:rPr lang="es-ES" dirty="0" err="1">
                <a:solidFill>
                  <a:schemeClr val="tx1"/>
                </a:solidFill>
              </a:rPr>
              <a:t>Metagenome</a:t>
            </a:r>
            <a:r>
              <a:rPr lang="es-ES" dirty="0">
                <a:solidFill>
                  <a:schemeClr val="tx1"/>
                </a:solidFill>
              </a:rPr>
              <a:t> </a:t>
            </a:r>
            <a:r>
              <a:rPr lang="es-ES" dirty="0" err="1">
                <a:solidFill>
                  <a:schemeClr val="tx1"/>
                </a:solidFill>
              </a:rPr>
              <a:t>assembly</a:t>
            </a:r>
            <a:r>
              <a:rPr lang="es-ES" dirty="0">
                <a:solidFill>
                  <a:schemeClr val="tx1"/>
                </a:solidFill>
              </a:rPr>
              <a:t> and </a:t>
            </a:r>
            <a:r>
              <a:rPr lang="es-ES" dirty="0" err="1">
                <a:solidFill>
                  <a:schemeClr val="tx1"/>
                </a:solidFill>
              </a:rPr>
              <a:t>characterization</a:t>
            </a:r>
            <a:r>
              <a:rPr lang="es-ES" dirty="0">
                <a:solidFill>
                  <a:schemeClr val="tx1"/>
                </a:solidFill>
              </a:rPr>
              <a:t> of a </a:t>
            </a:r>
            <a:r>
              <a:rPr lang="es-ES" dirty="0" err="1">
                <a:solidFill>
                  <a:schemeClr val="tx1"/>
                </a:solidFill>
              </a:rPr>
              <a:t>pooled</a:t>
            </a:r>
            <a:r>
              <a:rPr lang="es-ES" dirty="0">
                <a:solidFill>
                  <a:schemeClr val="tx1"/>
                </a:solidFill>
              </a:rPr>
              <a:t> human fecal </a:t>
            </a:r>
            <a:r>
              <a:rPr lang="es-ES" dirty="0" err="1">
                <a:solidFill>
                  <a:schemeClr val="tx1"/>
                </a:solidFill>
              </a:rPr>
              <a:t>reference</a:t>
            </a:r>
            <a:r>
              <a:rPr lang="es-ES" dirty="0">
                <a:solidFill>
                  <a:schemeClr val="tx1"/>
                </a:solidFill>
              </a:rPr>
              <a:t> (EMEA </a:t>
            </a:r>
            <a:r>
              <a:rPr lang="es-ES" dirty="0" err="1">
                <a:solidFill>
                  <a:schemeClr val="tx1"/>
                </a:solidFill>
              </a:rPr>
              <a:t>Broadcast</a:t>
            </a:r>
            <a:r>
              <a:rPr lang="es-ES" dirty="0">
                <a:solidFill>
                  <a:schemeClr val="tx1"/>
                </a:solidFill>
              </a:rPr>
              <a:t>)".</a:t>
            </a:r>
          </a:p>
          <a:p>
            <a:endParaRPr lang="es-ES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A263DE8-A8B6-F546-A06F-DA85E2D57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4" y="1897403"/>
            <a:ext cx="10515600" cy="1325563"/>
          </a:xfrm>
        </p:spPr>
        <p:txBody>
          <a:bodyPr/>
          <a:lstStyle/>
          <a:p>
            <a:r>
              <a:rPr lang="es-ES" sz="1600" dirty="0"/>
              <a:t>https://</a:t>
            </a:r>
            <a:r>
              <a:rPr lang="es-ES" sz="1600" dirty="0" err="1"/>
              <a:t>www.pacb.com</a:t>
            </a:r>
            <a:r>
              <a:rPr lang="es-ES" sz="1600" dirty="0"/>
              <a:t>/</a:t>
            </a:r>
            <a:r>
              <a:rPr lang="es-ES" sz="1600" dirty="0" err="1"/>
              <a:t>engage</a:t>
            </a:r>
            <a:r>
              <a:rPr lang="es-ES" sz="1600" dirty="0"/>
              <a:t>/</a:t>
            </a:r>
            <a:r>
              <a:rPr lang="es-ES" sz="1600" dirty="0" err="1"/>
              <a:t>webinars</a:t>
            </a:r>
            <a:r>
              <a:rPr lang="es-ES" sz="1600" dirty="0"/>
              <a:t>/</a:t>
            </a:r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CB7C9DA-E248-2244-8A01-EB0B5E0CF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9" y="2538794"/>
            <a:ext cx="5846618" cy="219248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6CD8E7-ABC2-4F4A-A968-8D5A02E20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57" y="2560184"/>
            <a:ext cx="6095999" cy="315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831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2542</Words>
  <Application>Microsoft Macintosh PowerPoint</Application>
  <PresentationFormat>Panorámica</PresentationFormat>
  <Paragraphs>426</Paragraphs>
  <Slides>54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64" baseType="lpstr">
      <vt:lpstr>Apex New</vt:lpstr>
      <vt:lpstr>Arial</vt:lpstr>
      <vt:lpstr>Arial MT</vt:lpstr>
      <vt:lpstr>Calibri</vt:lpstr>
      <vt:lpstr>Courier New</vt:lpstr>
      <vt:lpstr>Periodico Display</vt:lpstr>
      <vt:lpstr>Periodico Display UltraLight</vt:lpstr>
      <vt:lpstr>Times New Roman</vt:lpstr>
      <vt:lpstr>Visuelt Pro</vt:lpstr>
      <vt:lpstr>Office Theme</vt:lpstr>
      <vt:lpstr>Presentación de PowerPoint</vt:lpstr>
      <vt:lpstr>1. Introducción al análisis de datos ómicos de poblaciones.  Diseños experimentales</vt:lpstr>
      <vt:lpstr>Presentación de PowerPoint</vt:lpstr>
      <vt:lpstr>Introducción al análisis de datos  ómicos de poblaciones. Diseños  experimentales</vt:lpstr>
      <vt:lpstr>Etapas de trabajo en los estudios ómicos</vt:lpstr>
      <vt:lpstr>Presentación de PowerPoint</vt:lpstr>
      <vt:lpstr>Presentación de PowerPoint</vt:lpstr>
      <vt:lpstr>Presentación de PowerPoint</vt:lpstr>
      <vt:lpstr>https://www.pacb.com/engage/webinars/</vt:lpstr>
      <vt:lpstr>Proceso de secuenciación en un equipo  adecuado</vt:lpstr>
      <vt:lpstr>Preparación de librerías o bibliotecas</vt:lpstr>
      <vt:lpstr>Preparación de librerías o bibliotecas</vt:lpstr>
      <vt:lpstr>Diseño experimental</vt:lpstr>
      <vt:lpstr>Diseño experimental</vt:lpstr>
      <vt:lpstr>Análisis bioinformático</vt:lpstr>
      <vt:lpstr>Análisis bioinformático</vt:lpstr>
      <vt:lpstr>Análisis bioinformático</vt:lpstr>
      <vt:lpstr>Análisis bioinformático</vt:lpstr>
      <vt:lpstr>Análisis bioinformático</vt:lpstr>
      <vt:lpstr>Análisis bioinformático</vt:lpstr>
      <vt:lpstr>Análisis bioinformático</vt:lpstr>
      <vt:lpstr>Análisis bioinformático</vt:lpstr>
      <vt:lpstr>Análisis bioinformático</vt:lpstr>
      <vt:lpstr>Análisis bioinformático</vt:lpstr>
      <vt:lpstr>Análisis bioinformático</vt:lpstr>
      <vt:lpstr>Metagenómica (whole genome  sequencing)</vt:lpstr>
      <vt:lpstr>Introducción a la metagenómica</vt:lpstr>
      <vt:lpstr>Introducción a la metagenómica</vt:lpstr>
      <vt:lpstr>Análisis bioinformático en metagenómica</vt:lpstr>
      <vt:lpstr>Ejemplo estudio  metagenómico</vt:lpstr>
      <vt:lpstr>Ensamblaje metagenómico</vt:lpstr>
      <vt:lpstr>Ensamblaje metagenómico</vt:lpstr>
      <vt:lpstr>Ensamblaje metagenómico</vt:lpstr>
      <vt:lpstr>Ensamblaje metagenómico</vt:lpstr>
      <vt:lpstr>Presentación de PowerPoint</vt:lpstr>
      <vt:lpstr>Ensamblaje metagenómico</vt:lpstr>
      <vt:lpstr>Ensamblaje metagenómico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VALET</vt:lpstr>
      <vt:lpstr>VALET</vt:lpstr>
      <vt:lpstr>VALET</vt:lpstr>
      <vt:lpstr>VALET</vt:lpstr>
      <vt:lpstr>VALET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Máster en Bioinformática</dc:title>
  <cp:lastModifiedBy>Maria Lairon Peris</cp:lastModifiedBy>
  <cp:revision>8</cp:revision>
  <dcterms:created xsi:type="dcterms:W3CDTF">2023-09-21T13:46:51Z</dcterms:created>
  <dcterms:modified xsi:type="dcterms:W3CDTF">2024-05-01T10:14:48Z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2023-03-07T00:00:00Z</vt:filetime>
  </property>
  <property fmtid="{D5CDD505-2E9C-101B-9397-08002B2CF9AE}" pid="3" name="LastSaved">
    <vt:filetime>2023-09-21T00:00:00Z</vt:filetime>
  </property>
</Properties>
</file>